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8" r:id="rId2"/>
    <p:sldId id="328" r:id="rId3"/>
    <p:sldId id="387" r:id="rId4"/>
    <p:sldId id="260" r:id="rId5"/>
    <p:sldId id="261" r:id="rId6"/>
    <p:sldId id="407" r:id="rId7"/>
    <p:sldId id="262" r:id="rId8"/>
    <p:sldId id="263" r:id="rId9"/>
    <p:sldId id="264" r:id="rId10"/>
    <p:sldId id="265" r:id="rId11"/>
    <p:sldId id="266" r:id="rId12"/>
    <p:sldId id="388" r:id="rId13"/>
    <p:sldId id="268" r:id="rId14"/>
    <p:sldId id="287" r:id="rId15"/>
    <p:sldId id="289" r:id="rId16"/>
    <p:sldId id="293" r:id="rId17"/>
    <p:sldId id="294" r:id="rId18"/>
    <p:sldId id="269" r:id="rId19"/>
    <p:sldId id="270" r:id="rId20"/>
    <p:sldId id="271" r:id="rId21"/>
    <p:sldId id="389" r:id="rId22"/>
    <p:sldId id="353" r:id="rId23"/>
    <p:sldId id="357" r:id="rId24"/>
    <p:sldId id="354" r:id="rId25"/>
    <p:sldId id="356" r:id="rId26"/>
    <p:sldId id="355" r:id="rId27"/>
    <p:sldId id="358" r:id="rId28"/>
    <p:sldId id="359" r:id="rId29"/>
    <p:sldId id="390" r:id="rId30"/>
    <p:sldId id="362" r:id="rId31"/>
    <p:sldId id="363" r:id="rId32"/>
    <p:sldId id="364" r:id="rId33"/>
    <p:sldId id="365" r:id="rId34"/>
    <p:sldId id="366" r:id="rId35"/>
    <p:sldId id="378" r:id="rId36"/>
    <p:sldId id="377" r:id="rId37"/>
    <p:sldId id="367" r:id="rId38"/>
    <p:sldId id="369" r:id="rId39"/>
    <p:sldId id="370" r:id="rId40"/>
    <p:sldId id="368" r:id="rId41"/>
    <p:sldId id="371" r:id="rId42"/>
    <p:sldId id="372" r:id="rId43"/>
    <p:sldId id="373" r:id="rId44"/>
    <p:sldId id="374" r:id="rId45"/>
    <p:sldId id="375" r:id="rId46"/>
    <p:sldId id="376" r:id="rId47"/>
    <p:sldId id="405" r:id="rId48"/>
    <p:sldId id="382" r:id="rId49"/>
    <p:sldId id="383" r:id="rId50"/>
    <p:sldId id="384" r:id="rId51"/>
    <p:sldId id="385" r:id="rId52"/>
    <p:sldId id="408" r:id="rId53"/>
    <p:sldId id="391" r:id="rId54"/>
    <p:sldId id="330" r:id="rId55"/>
    <p:sldId id="332" r:id="rId56"/>
    <p:sldId id="333" r:id="rId57"/>
    <p:sldId id="334" r:id="rId58"/>
    <p:sldId id="345" r:id="rId59"/>
    <p:sldId id="392" r:id="rId60"/>
    <p:sldId id="419" r:id="rId61"/>
    <p:sldId id="418" r:id="rId62"/>
    <p:sldId id="423" r:id="rId63"/>
    <p:sldId id="424" r:id="rId64"/>
    <p:sldId id="422" r:id="rId65"/>
    <p:sldId id="393" r:id="rId66"/>
    <p:sldId id="310" r:id="rId67"/>
    <p:sldId id="312" r:id="rId68"/>
    <p:sldId id="396" r:id="rId69"/>
    <p:sldId id="397" r:id="rId70"/>
    <p:sldId id="398" r:id="rId71"/>
    <p:sldId id="399" r:id="rId72"/>
    <p:sldId id="420" r:id="rId73"/>
    <p:sldId id="421" r:id="rId74"/>
    <p:sldId id="316" r:id="rId75"/>
    <p:sldId id="412" r:id="rId76"/>
    <p:sldId id="413" r:id="rId77"/>
    <p:sldId id="400" r:id="rId78"/>
    <p:sldId id="402" r:id="rId79"/>
    <p:sldId id="401" r:id="rId80"/>
    <p:sldId id="404" r:id="rId81"/>
    <p:sldId id="414" r:id="rId82"/>
    <p:sldId id="415" r:id="rId83"/>
    <p:sldId id="416" r:id="rId84"/>
    <p:sldId id="417" r:id="rId85"/>
    <p:sldId id="406" r:id="rId86"/>
    <p:sldId id="409" r:id="rId8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35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8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3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34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8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8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18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6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1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12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7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0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9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1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7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67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3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5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8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2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4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4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9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4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55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1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1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32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92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2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927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46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51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52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862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16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837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5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15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75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11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0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601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9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1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4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01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23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7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5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907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24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41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11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59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6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0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82.png"/><Relationship Id="rId5" Type="http://schemas.openxmlformats.org/officeDocument/2006/relationships/image" Target="../media/image760.png"/><Relationship Id="rId10" Type="http://schemas.openxmlformats.org/officeDocument/2006/relationships/image" Target="../media/image81.png"/><Relationship Id="rId4" Type="http://schemas.openxmlformats.org/officeDocument/2006/relationships/image" Target="../media/image720.png"/><Relationship Id="rId9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9 </a:t>
            </a:r>
            <a:br>
              <a:rPr lang="en-US" sz="6600" dirty="0"/>
            </a:br>
            <a:r>
              <a:rPr lang="en-US" sz="6600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EE-UY 4563/EL-GY 9123:  Introduction to machine learning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1086" y="1539277"/>
                <a:ext cx="5734594" cy="4329817"/>
              </a:xfrm>
            </p:spPr>
            <p:txBody>
              <a:bodyPr/>
              <a:lstStyle/>
              <a:p>
                <a:r>
                  <a:rPr lang="en-US" dirty="0"/>
                  <a:t>Neural network finds a nonlinear region</a:t>
                </a:r>
              </a:p>
              <a:p>
                <a:r>
                  <a:rPr lang="en-US" dirty="0"/>
                  <a:t>Plot shows:</a:t>
                </a:r>
              </a:p>
              <a:p>
                <a:pPr lvl="1"/>
                <a:r>
                  <a:rPr lang="en-US" dirty="0"/>
                  <a:t>Blue circles:  Negative samples</a:t>
                </a:r>
              </a:p>
              <a:p>
                <a:pPr lvl="1"/>
                <a:r>
                  <a:rPr lang="en-US" dirty="0"/>
                  <a:t>Greed circles:  Positive samples</a:t>
                </a:r>
              </a:p>
              <a:p>
                <a:pPr lvl="1"/>
                <a:r>
                  <a:rPr lang="en-US" dirty="0"/>
                  <a:t>Red color:  Classifier soft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086" y="1539277"/>
                <a:ext cx="5734594" cy="4329817"/>
              </a:xfrm>
              <a:blipFill>
                <a:blip r:embed="rId3"/>
                <a:stretch>
                  <a:fillRect l="-25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95462"/>
            <a:ext cx="4076700" cy="3419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2585" y="539675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85" y="5396754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38" y="323626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38" y="3236260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98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Hidden Layer outputs and final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8" y="1661290"/>
            <a:ext cx="2690756" cy="225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7" y="2151813"/>
            <a:ext cx="6772316" cy="16452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5D998F-4098-2D42-8A8A-B07EF9FE3384}"/>
              </a:ext>
            </a:extLst>
          </p:cNvPr>
          <p:cNvSpPr txBox="1">
            <a:spLocks/>
          </p:cNvSpPr>
          <p:nvPr/>
        </p:nvSpPr>
        <p:spPr>
          <a:xfrm>
            <a:off x="551887" y="4564626"/>
            <a:ext cx="10752752" cy="14063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hidden node is  a linear classifier with soft decision (Logistic regression)</a:t>
            </a:r>
          </a:p>
          <a:p>
            <a:r>
              <a:rPr lang="en-US" dirty="0"/>
              <a:t>Final output is a weighted average of step 1 outputs using the weights indicated on top of the figures</a:t>
            </a:r>
          </a:p>
        </p:txBody>
      </p:sp>
    </p:spTree>
    <p:extLst>
      <p:ext uri="{BB962C8B-B14F-4D97-AF65-F5344CB8AC3E}">
        <p14:creationId xmlns:p14="http://schemas.microsoft.com/office/powerpoint/2010/main" val="369993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6267" y="196599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= number of features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layer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Linear transform: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Activation function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Dimension: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hidden units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layer</a:t>
                </a:r>
                <a:r>
                  <a:rPr lang="en-US" b="0" dirty="0"/>
                  <a:t>:  </a:t>
                </a:r>
              </a:p>
              <a:p>
                <a:pPr lvl="1"/>
                <a:r>
                  <a:rPr lang="en-US" dirty="0"/>
                  <a:t>Linear transform: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Dimension: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classes  / outputs</a:t>
                </a:r>
              </a:p>
              <a:p>
                <a:r>
                  <a:rPr lang="en-US" b="0" dirty="0"/>
                  <a:t>Can be used for classification or regression, </a:t>
                </a:r>
                <a:r>
                  <a:rPr lang="en-US" dirty="0"/>
                  <a:t>with different decision functions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046" y="985990"/>
            <a:ext cx="3276401" cy="39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Neural Net Block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330026"/>
              </a:xfrm>
            </p:spPr>
            <p:txBody>
              <a:bodyPr/>
              <a:lstStyle/>
              <a:p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Response map: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) (for the case of binary classes)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330026"/>
              </a:xfrm>
              <a:blipFill>
                <a:blip r:embed="rId3"/>
                <a:stretch>
                  <a:fillRect l="-1261" t="-4717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5170" y="475871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170" y="4758716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426761" y="51406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93814" y="3683547"/>
            <a:ext cx="833716" cy="16220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7029" y="2982263"/>
                <a:ext cx="18554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Linear map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029" y="2982263"/>
                <a:ext cx="1855444" cy="646331"/>
              </a:xfrm>
              <a:prstGeom prst="rect">
                <a:avLst/>
              </a:prstGeom>
              <a:blipFill>
                <a:blip r:embed="rId5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35623" y="2973172"/>
                <a:ext cx="1128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Activation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623" y="2973172"/>
                <a:ext cx="1128129" cy="646331"/>
              </a:xfrm>
              <a:prstGeom prst="rect">
                <a:avLst/>
              </a:prstGeom>
              <a:blipFill>
                <a:blip r:embed="rId6"/>
                <a:stretch>
                  <a:fillRect l="-4865" t="-5660" r="-486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729931" y="4081292"/>
            <a:ext cx="166744" cy="1613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23657" y="4506238"/>
            <a:ext cx="166744" cy="1613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866619" y="3686316"/>
            <a:ext cx="833716" cy="1523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14" idx="6"/>
          </p:cNvCxnSpPr>
          <p:nvPr/>
        </p:nvCxnSpPr>
        <p:spPr>
          <a:xfrm>
            <a:off x="1896675" y="4161975"/>
            <a:ext cx="397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890401" y="4549960"/>
            <a:ext cx="403413" cy="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42130" y="5748387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121737" y="3782170"/>
            <a:ext cx="2742066" cy="278152"/>
            <a:chOff x="5290262" y="2631152"/>
            <a:chExt cx="2742066" cy="278152"/>
          </a:xfrm>
        </p:grpSpPr>
        <p:sp>
          <p:nvSpPr>
            <p:cNvPr id="59" name="Oval 58"/>
            <p:cNvSpPr/>
            <p:nvPr/>
          </p:nvSpPr>
          <p:spPr>
            <a:xfrm>
              <a:off x="5630167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9" idx="6"/>
            </p:cNvCxnSpPr>
            <p:nvPr/>
          </p:nvCxnSpPr>
          <p:spPr>
            <a:xfrm>
              <a:off x="5796911" y="2759233"/>
              <a:ext cx="614474" cy="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6751854" y="2759232"/>
              <a:ext cx="802304" cy="2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290262" y="2766237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6413541" y="2631152"/>
              <a:ext cx="338313" cy="278152"/>
              <a:chOff x="7843706" y="2141238"/>
              <a:chExt cx="612397" cy="46773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7851512" y="2141238"/>
                <a:ext cx="604591" cy="46773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/>
              <p:cNvSpPr/>
              <p:nvPr/>
            </p:nvSpPr>
            <p:spPr>
              <a:xfrm>
                <a:off x="7843706" y="2254136"/>
                <a:ext cx="612397" cy="237077"/>
              </a:xfrm>
              <a:custGeom>
                <a:avLst/>
                <a:gdLst>
                  <a:gd name="connsiteX0" fmla="*/ 0 w 612397"/>
                  <a:gd name="connsiteY0" fmla="*/ 229005 h 237077"/>
                  <a:gd name="connsiteX1" fmla="*/ 176169 w 612397"/>
                  <a:gd name="connsiteY1" fmla="*/ 229005 h 237077"/>
                  <a:gd name="connsiteX2" fmla="*/ 234892 w 612397"/>
                  <a:gd name="connsiteY2" fmla="*/ 145115 h 237077"/>
                  <a:gd name="connsiteX3" fmla="*/ 327171 w 612397"/>
                  <a:gd name="connsiteY3" fmla="*/ 19281 h 237077"/>
                  <a:gd name="connsiteX4" fmla="*/ 612397 w 612397"/>
                  <a:gd name="connsiteY4" fmla="*/ 2503 h 23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397" h="237077">
                    <a:moveTo>
                      <a:pt x="0" y="229005"/>
                    </a:moveTo>
                    <a:cubicBezTo>
                      <a:pt x="68510" y="235996"/>
                      <a:pt x="137020" y="242987"/>
                      <a:pt x="176169" y="229005"/>
                    </a:cubicBezTo>
                    <a:cubicBezTo>
                      <a:pt x="215318" y="215023"/>
                      <a:pt x="209725" y="180069"/>
                      <a:pt x="234892" y="145115"/>
                    </a:cubicBezTo>
                    <a:cubicBezTo>
                      <a:pt x="260059" y="110161"/>
                      <a:pt x="264254" y="43050"/>
                      <a:pt x="327171" y="19281"/>
                    </a:cubicBezTo>
                    <a:cubicBezTo>
                      <a:pt x="390088" y="-4488"/>
                      <a:pt x="501242" y="-993"/>
                      <a:pt x="612397" y="2503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7563821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7731562" y="2764129"/>
              <a:ext cx="300766" cy="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3285431" y="5125583"/>
                <a:ext cx="496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431" y="5125583"/>
                <a:ext cx="4968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185302" y="5123416"/>
                <a:ext cx="527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02" y="5123416"/>
                <a:ext cx="52732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3121737" y="4108156"/>
            <a:ext cx="2742066" cy="278152"/>
            <a:chOff x="5290262" y="2631152"/>
            <a:chExt cx="2742066" cy="278152"/>
          </a:xfrm>
        </p:grpSpPr>
        <p:sp>
          <p:nvSpPr>
            <p:cNvPr id="98" name="Oval 97"/>
            <p:cNvSpPr/>
            <p:nvPr/>
          </p:nvSpPr>
          <p:spPr>
            <a:xfrm>
              <a:off x="5630167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>
              <a:stCxn id="98" idx="6"/>
            </p:cNvCxnSpPr>
            <p:nvPr/>
          </p:nvCxnSpPr>
          <p:spPr>
            <a:xfrm>
              <a:off x="5796911" y="2759233"/>
              <a:ext cx="614474" cy="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6751854" y="2759232"/>
              <a:ext cx="802304" cy="2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5290262" y="2766237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6413541" y="2631152"/>
              <a:ext cx="338313" cy="278152"/>
              <a:chOff x="7843706" y="2141238"/>
              <a:chExt cx="612397" cy="46773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7851512" y="2141238"/>
                <a:ext cx="604591" cy="46773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/>
              <p:cNvSpPr/>
              <p:nvPr/>
            </p:nvSpPr>
            <p:spPr>
              <a:xfrm>
                <a:off x="7843706" y="2254136"/>
                <a:ext cx="612397" cy="237077"/>
              </a:xfrm>
              <a:custGeom>
                <a:avLst/>
                <a:gdLst>
                  <a:gd name="connsiteX0" fmla="*/ 0 w 612397"/>
                  <a:gd name="connsiteY0" fmla="*/ 229005 h 237077"/>
                  <a:gd name="connsiteX1" fmla="*/ 176169 w 612397"/>
                  <a:gd name="connsiteY1" fmla="*/ 229005 h 237077"/>
                  <a:gd name="connsiteX2" fmla="*/ 234892 w 612397"/>
                  <a:gd name="connsiteY2" fmla="*/ 145115 h 237077"/>
                  <a:gd name="connsiteX3" fmla="*/ 327171 w 612397"/>
                  <a:gd name="connsiteY3" fmla="*/ 19281 h 237077"/>
                  <a:gd name="connsiteX4" fmla="*/ 612397 w 612397"/>
                  <a:gd name="connsiteY4" fmla="*/ 2503 h 23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397" h="237077">
                    <a:moveTo>
                      <a:pt x="0" y="229005"/>
                    </a:moveTo>
                    <a:cubicBezTo>
                      <a:pt x="68510" y="235996"/>
                      <a:pt x="137020" y="242987"/>
                      <a:pt x="176169" y="229005"/>
                    </a:cubicBezTo>
                    <a:cubicBezTo>
                      <a:pt x="215318" y="215023"/>
                      <a:pt x="209725" y="180069"/>
                      <a:pt x="234892" y="145115"/>
                    </a:cubicBezTo>
                    <a:cubicBezTo>
                      <a:pt x="260059" y="110161"/>
                      <a:pt x="264254" y="43050"/>
                      <a:pt x="327171" y="19281"/>
                    </a:cubicBezTo>
                    <a:cubicBezTo>
                      <a:pt x="390088" y="-4488"/>
                      <a:pt x="501242" y="-993"/>
                      <a:pt x="612397" y="2503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Oval 102"/>
            <p:cNvSpPr/>
            <p:nvPr/>
          </p:nvSpPr>
          <p:spPr>
            <a:xfrm>
              <a:off x="7563821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7731562" y="2764129"/>
              <a:ext cx="300766" cy="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3121737" y="4448019"/>
            <a:ext cx="2742066" cy="278152"/>
            <a:chOff x="5290262" y="2631152"/>
            <a:chExt cx="2742066" cy="278152"/>
          </a:xfrm>
        </p:grpSpPr>
        <p:sp>
          <p:nvSpPr>
            <p:cNvPr id="108" name="Oval 107"/>
            <p:cNvSpPr/>
            <p:nvPr/>
          </p:nvSpPr>
          <p:spPr>
            <a:xfrm>
              <a:off x="5630167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>
              <a:stCxn id="108" idx="6"/>
            </p:cNvCxnSpPr>
            <p:nvPr/>
          </p:nvCxnSpPr>
          <p:spPr>
            <a:xfrm>
              <a:off x="5796911" y="2759233"/>
              <a:ext cx="614474" cy="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6751854" y="2759232"/>
              <a:ext cx="802304" cy="2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5290262" y="2766237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6413541" y="2631152"/>
              <a:ext cx="338313" cy="278152"/>
              <a:chOff x="7843706" y="2141238"/>
              <a:chExt cx="612397" cy="467738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7851512" y="2141238"/>
                <a:ext cx="604591" cy="46773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/>
              <p:cNvSpPr/>
              <p:nvPr/>
            </p:nvSpPr>
            <p:spPr>
              <a:xfrm>
                <a:off x="7843706" y="2254136"/>
                <a:ext cx="612397" cy="237077"/>
              </a:xfrm>
              <a:custGeom>
                <a:avLst/>
                <a:gdLst>
                  <a:gd name="connsiteX0" fmla="*/ 0 w 612397"/>
                  <a:gd name="connsiteY0" fmla="*/ 229005 h 237077"/>
                  <a:gd name="connsiteX1" fmla="*/ 176169 w 612397"/>
                  <a:gd name="connsiteY1" fmla="*/ 229005 h 237077"/>
                  <a:gd name="connsiteX2" fmla="*/ 234892 w 612397"/>
                  <a:gd name="connsiteY2" fmla="*/ 145115 h 237077"/>
                  <a:gd name="connsiteX3" fmla="*/ 327171 w 612397"/>
                  <a:gd name="connsiteY3" fmla="*/ 19281 h 237077"/>
                  <a:gd name="connsiteX4" fmla="*/ 612397 w 612397"/>
                  <a:gd name="connsiteY4" fmla="*/ 2503 h 23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397" h="237077">
                    <a:moveTo>
                      <a:pt x="0" y="229005"/>
                    </a:moveTo>
                    <a:cubicBezTo>
                      <a:pt x="68510" y="235996"/>
                      <a:pt x="137020" y="242987"/>
                      <a:pt x="176169" y="229005"/>
                    </a:cubicBezTo>
                    <a:cubicBezTo>
                      <a:pt x="215318" y="215023"/>
                      <a:pt x="209725" y="180069"/>
                      <a:pt x="234892" y="145115"/>
                    </a:cubicBezTo>
                    <a:cubicBezTo>
                      <a:pt x="260059" y="110161"/>
                      <a:pt x="264254" y="43050"/>
                      <a:pt x="327171" y="19281"/>
                    </a:cubicBezTo>
                    <a:cubicBezTo>
                      <a:pt x="390088" y="-4488"/>
                      <a:pt x="501242" y="-993"/>
                      <a:pt x="612397" y="2503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Oval 112"/>
            <p:cNvSpPr/>
            <p:nvPr/>
          </p:nvSpPr>
          <p:spPr>
            <a:xfrm>
              <a:off x="7563821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7731562" y="2764129"/>
              <a:ext cx="300766" cy="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3111306" y="4815685"/>
            <a:ext cx="2742066" cy="278152"/>
            <a:chOff x="5290262" y="2631152"/>
            <a:chExt cx="2742066" cy="278152"/>
          </a:xfrm>
        </p:grpSpPr>
        <p:sp>
          <p:nvSpPr>
            <p:cNvPr id="118" name="Oval 117"/>
            <p:cNvSpPr/>
            <p:nvPr/>
          </p:nvSpPr>
          <p:spPr>
            <a:xfrm>
              <a:off x="5630167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>
              <a:stCxn id="118" idx="6"/>
            </p:cNvCxnSpPr>
            <p:nvPr/>
          </p:nvCxnSpPr>
          <p:spPr>
            <a:xfrm>
              <a:off x="5796911" y="2759233"/>
              <a:ext cx="614474" cy="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6751854" y="2759232"/>
              <a:ext cx="802304" cy="2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5290262" y="2766237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/>
            <p:cNvGrpSpPr/>
            <p:nvPr/>
          </p:nvGrpSpPr>
          <p:grpSpPr>
            <a:xfrm>
              <a:off x="6413541" y="2631152"/>
              <a:ext cx="338313" cy="278152"/>
              <a:chOff x="7843706" y="2141238"/>
              <a:chExt cx="612397" cy="467738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7851512" y="2141238"/>
                <a:ext cx="604591" cy="467738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/>
              <p:cNvSpPr/>
              <p:nvPr/>
            </p:nvSpPr>
            <p:spPr>
              <a:xfrm>
                <a:off x="7843706" y="2254136"/>
                <a:ext cx="612397" cy="237077"/>
              </a:xfrm>
              <a:custGeom>
                <a:avLst/>
                <a:gdLst>
                  <a:gd name="connsiteX0" fmla="*/ 0 w 612397"/>
                  <a:gd name="connsiteY0" fmla="*/ 229005 h 237077"/>
                  <a:gd name="connsiteX1" fmla="*/ 176169 w 612397"/>
                  <a:gd name="connsiteY1" fmla="*/ 229005 h 237077"/>
                  <a:gd name="connsiteX2" fmla="*/ 234892 w 612397"/>
                  <a:gd name="connsiteY2" fmla="*/ 145115 h 237077"/>
                  <a:gd name="connsiteX3" fmla="*/ 327171 w 612397"/>
                  <a:gd name="connsiteY3" fmla="*/ 19281 h 237077"/>
                  <a:gd name="connsiteX4" fmla="*/ 612397 w 612397"/>
                  <a:gd name="connsiteY4" fmla="*/ 2503 h 23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397" h="237077">
                    <a:moveTo>
                      <a:pt x="0" y="229005"/>
                    </a:moveTo>
                    <a:cubicBezTo>
                      <a:pt x="68510" y="235996"/>
                      <a:pt x="137020" y="242987"/>
                      <a:pt x="176169" y="229005"/>
                    </a:cubicBezTo>
                    <a:cubicBezTo>
                      <a:pt x="215318" y="215023"/>
                      <a:pt x="209725" y="180069"/>
                      <a:pt x="234892" y="145115"/>
                    </a:cubicBezTo>
                    <a:cubicBezTo>
                      <a:pt x="260059" y="110161"/>
                      <a:pt x="264254" y="43050"/>
                      <a:pt x="327171" y="19281"/>
                    </a:cubicBezTo>
                    <a:cubicBezTo>
                      <a:pt x="390088" y="-4488"/>
                      <a:pt x="501242" y="-993"/>
                      <a:pt x="612397" y="2503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7563821" y="2678550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>
              <a:off x="7731562" y="2764129"/>
              <a:ext cx="300766" cy="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86441" y="2955663"/>
                <a:ext cx="19940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Linear map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441" y="2955663"/>
                <a:ext cx="1994072" cy="646331"/>
              </a:xfrm>
              <a:prstGeom prst="rect">
                <a:avLst/>
              </a:prstGeom>
              <a:blipFill>
                <a:blip r:embed="rId9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Oval 128"/>
          <p:cNvSpPr/>
          <p:nvPr/>
        </p:nvSpPr>
        <p:spPr>
          <a:xfrm>
            <a:off x="7053487" y="4178781"/>
            <a:ext cx="166744" cy="1613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>
            <a:stCxn id="129" idx="6"/>
          </p:cNvCxnSpPr>
          <p:nvPr/>
        </p:nvCxnSpPr>
        <p:spPr>
          <a:xfrm>
            <a:off x="7220231" y="4259464"/>
            <a:ext cx="438918" cy="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713582" y="4266468"/>
            <a:ext cx="335593" cy="1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6881378" y="4754084"/>
                <a:ext cx="496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378" y="4754084"/>
                <a:ext cx="4968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5400000">
            <a:off x="3317994" y="4291168"/>
            <a:ext cx="387323" cy="268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5599474" y="5721260"/>
            <a:ext cx="168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42" name="Right Brace 141"/>
          <p:cNvSpPr/>
          <p:nvPr/>
        </p:nvSpPr>
        <p:spPr>
          <a:xfrm rot="5400000">
            <a:off x="6143186" y="4995558"/>
            <a:ext cx="344774" cy="12058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646362" y="3689040"/>
            <a:ext cx="833716" cy="1523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043094" y="4536277"/>
            <a:ext cx="166744" cy="16136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9" idx="6"/>
          </p:cNvCxnSpPr>
          <p:nvPr/>
        </p:nvCxnSpPr>
        <p:spPr>
          <a:xfrm>
            <a:off x="7209838" y="4616960"/>
            <a:ext cx="438918" cy="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703189" y="4623964"/>
            <a:ext cx="335593" cy="1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480078" y="4487552"/>
            <a:ext cx="438918" cy="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496013" y="2990320"/>
            <a:ext cx="1134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Response </a:t>
            </a:r>
            <a:br>
              <a:rPr lang="en-US" dirty="0"/>
            </a:br>
            <a:r>
              <a:rPr lang="en-US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72518" y="4286809"/>
                <a:ext cx="2030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18" y="4286809"/>
                <a:ext cx="2030299" cy="369332"/>
              </a:xfrm>
              <a:prstGeom prst="rect">
                <a:avLst/>
              </a:prstGeom>
              <a:blipFill>
                <a:blip r:embed="rId11"/>
                <a:stretch>
                  <a:fillRect t="-6667" r="-124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31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54" y="3323985"/>
            <a:ext cx="3301634" cy="2196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variables</a:t>
                </a:r>
                <a:r>
                  <a:rPr lang="en-US" dirty="0"/>
                  <a:t>: 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not directly observed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units</a:t>
                </a:r>
                <a:r>
                  <a:rPr lang="en-US" dirty="0"/>
                  <a:t>:  The functions that compute: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activation function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units</a:t>
                </a:r>
                <a:r>
                  <a:rPr lang="en-US" dirty="0"/>
                  <a:t>:  The functions that compute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73288" y="4123644"/>
                <a:ext cx="630877" cy="391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288" y="4123644"/>
                <a:ext cx="630877" cy="391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55171" y="3508362"/>
                <a:ext cx="604396" cy="391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1" y="3508362"/>
                <a:ext cx="604396" cy="391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78921" y="4952352"/>
                <a:ext cx="596317" cy="3815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921" y="4952352"/>
                <a:ext cx="596317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223596" y="4084385"/>
            <a:ext cx="442414" cy="18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Map or Output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Last layer depends on type of response</a:t>
                </a:r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is a scalar</a:t>
                </a:r>
              </a:p>
              <a:p>
                <a:pPr lvl="1"/>
                <a:r>
                  <a:rPr lang="en-US" dirty="0"/>
                  <a:t>Hard decision: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Multi-class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is a vector</a:t>
                </a:r>
              </a:p>
              <a:p>
                <a:pPr lvl="1"/>
                <a:r>
                  <a:rPr lang="en-US" dirty="0"/>
                  <a:t>Hard decision: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</m:sSubSup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/>
                                    </m:sSubSup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box>
                  </m:oMath>
                </a14:m>
                <a:r>
                  <a:rPr lang="en-US" dirty="0"/>
                  <a:t>  (</a:t>
                </a:r>
                <a:r>
                  <a:rPr lang="en-US" dirty="0" err="1"/>
                  <a:t>softmax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(linear output layer)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6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common activation functions</a:t>
                </a:r>
              </a:p>
              <a:p>
                <a:r>
                  <a:rPr lang="en-US" dirty="0"/>
                  <a:t>Sigmoid: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Benefits:  Values are bounded</a:t>
                </a:r>
              </a:p>
              <a:p>
                <a:pPr lvl="1"/>
                <a:r>
                  <a:rPr lang="en-US" dirty="0"/>
                  <a:t>Often used for small networks</a:t>
                </a:r>
              </a:p>
              <a:p>
                <a:endParaRPr lang="en-US" dirty="0"/>
              </a:p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add sparsity (more on this later)</a:t>
                </a:r>
              </a:p>
              <a:p>
                <a:pPr lvl="1"/>
                <a:r>
                  <a:rPr lang="en-US" dirty="0"/>
                  <a:t>Often used for larger networks</a:t>
                </a:r>
              </a:p>
              <a:p>
                <a:pPr lvl="1"/>
                <a:r>
                  <a:rPr lang="en-US" dirty="0"/>
                  <a:t>Esp. in combination with dropout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06" y="2072308"/>
            <a:ext cx="3314088" cy="14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3817775"/>
            <a:ext cx="3138818" cy="22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05958707"/>
                  </p:ext>
                </p:extLst>
              </p:nvPr>
            </p:nvGraphicFramePr>
            <p:xfrm>
              <a:off x="1096963" y="1539875"/>
              <a:ext cx="965171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4804">
                      <a:extLst>
                        <a:ext uri="{9D8B030D-6E8A-4147-A177-3AD203B41FA5}">
                          <a16:colId xmlns:a16="http://schemas.microsoft.com/office/drawing/2014/main" val="1175811115"/>
                        </a:ext>
                      </a:extLst>
                    </a:gridCol>
                    <a:gridCol w="1721470">
                      <a:extLst>
                        <a:ext uri="{9D8B030D-6E8A-4147-A177-3AD203B41FA5}">
                          <a16:colId xmlns:a16="http://schemas.microsoft.com/office/drawing/2014/main" val="2179964321"/>
                        </a:ext>
                      </a:extLst>
                    </a:gridCol>
                    <a:gridCol w="1766567">
                      <a:extLst>
                        <a:ext uri="{9D8B030D-6E8A-4147-A177-3AD203B41FA5}">
                          <a16:colId xmlns:a16="http://schemas.microsoft.com/office/drawing/2014/main" val="2647043569"/>
                        </a:ext>
                      </a:extLst>
                    </a:gridCol>
                    <a:gridCol w="3218878">
                      <a:extLst>
                        <a:ext uri="{9D8B030D-6E8A-4147-A177-3AD203B41FA5}">
                          <a16:colId xmlns:a16="http://schemas.microsoft.com/office/drawing/2014/main" val="1269359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966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</a:t>
                          </a:r>
                          <a:r>
                            <a:rPr lang="en-US" baseline="0" dirty="0"/>
                            <a:t> layer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604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36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565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37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7590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05958707"/>
                  </p:ext>
                </p:extLst>
              </p:nvPr>
            </p:nvGraphicFramePr>
            <p:xfrm>
              <a:off x="1096963" y="1539875"/>
              <a:ext cx="965171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4804">
                      <a:extLst>
                        <a:ext uri="{9D8B030D-6E8A-4147-A177-3AD203B41FA5}">
                          <a16:colId xmlns:a16="http://schemas.microsoft.com/office/drawing/2014/main" val="1175811115"/>
                        </a:ext>
                      </a:extLst>
                    </a:gridCol>
                    <a:gridCol w="1721470">
                      <a:extLst>
                        <a:ext uri="{9D8B030D-6E8A-4147-A177-3AD203B41FA5}">
                          <a16:colId xmlns:a16="http://schemas.microsoft.com/office/drawing/2014/main" val="2179964321"/>
                        </a:ext>
                      </a:extLst>
                    </a:gridCol>
                    <a:gridCol w="1766567">
                      <a:extLst>
                        <a:ext uri="{9D8B030D-6E8A-4147-A177-3AD203B41FA5}">
                          <a16:colId xmlns:a16="http://schemas.microsoft.com/office/drawing/2014/main" val="2647043569"/>
                        </a:ext>
                      </a:extLst>
                    </a:gridCol>
                    <a:gridCol w="3218878">
                      <a:extLst>
                        <a:ext uri="{9D8B030D-6E8A-4147-A177-3AD203B41FA5}">
                          <a16:colId xmlns:a16="http://schemas.microsoft.com/office/drawing/2014/main" val="1269359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966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</a:t>
                          </a:r>
                          <a:r>
                            <a:rPr lang="en-US" baseline="0" dirty="0"/>
                            <a:t> layer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108197" r="-18379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108197" r="-75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604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208197" r="-1837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208197" r="-75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36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308197" r="-1837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308197" r="-75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565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408197" r="-1837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408197" r="-75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37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508197" r="-75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75907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096963" y="4043082"/>
                <a:ext cx="10058717" cy="18260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Sizes: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input dimension,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= number of hidden units,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=output dimension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= number of hidden units is a free parameter</a:t>
                </a:r>
              </a:p>
              <a:p>
                <a:r>
                  <a:rPr lang="en-US" dirty="0"/>
                  <a:t>Discuss selection later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63" y="4043082"/>
                <a:ext cx="10058717" cy="1826012"/>
              </a:xfrm>
              <a:prstGeom prst="rect">
                <a:avLst/>
              </a:prstGeom>
              <a:blipFill>
                <a:blip r:embed="rId4"/>
                <a:stretch>
                  <a:fillRect l="-1455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4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0494" y="1539277"/>
            <a:ext cx="5185185" cy="4329817"/>
          </a:xfrm>
        </p:spPr>
        <p:txBody>
          <a:bodyPr/>
          <a:lstStyle/>
          <a:p>
            <a:r>
              <a:rPr lang="en-US" dirty="0"/>
              <a:t>Simple model of neurons</a:t>
            </a:r>
          </a:p>
          <a:p>
            <a:pPr lvl="1"/>
            <a:r>
              <a:rPr lang="en-US" dirty="0"/>
              <a:t>Dendrites:  Input currents from other neurons</a:t>
            </a:r>
          </a:p>
          <a:p>
            <a:pPr lvl="1"/>
            <a:r>
              <a:rPr lang="en-US" dirty="0"/>
              <a:t>Soma:  Cell body, accumulation of charge</a:t>
            </a:r>
          </a:p>
          <a:p>
            <a:pPr lvl="1"/>
            <a:r>
              <a:rPr lang="en-US" dirty="0"/>
              <a:t>Axon:  Outputs to other neurons</a:t>
            </a:r>
          </a:p>
          <a:p>
            <a:pPr lvl="1"/>
            <a:r>
              <a:rPr lang="en-US" dirty="0"/>
              <a:t>Synapse:  Junction between neurons</a:t>
            </a:r>
          </a:p>
          <a:p>
            <a:r>
              <a:rPr lang="en-US" dirty="0"/>
              <a:t>Operation:</a:t>
            </a:r>
          </a:p>
          <a:p>
            <a:pPr lvl="1"/>
            <a:r>
              <a:rPr lang="en-US" dirty="0"/>
              <a:t>Take weighted sum of input current</a:t>
            </a:r>
          </a:p>
          <a:p>
            <a:pPr lvl="1"/>
            <a:r>
              <a:rPr lang="en-US" dirty="0"/>
              <a:t>Outputs when sum reaches a threshold</a:t>
            </a:r>
          </a:p>
          <a:p>
            <a:r>
              <a:rPr lang="en-US" dirty="0"/>
              <a:t>Each neuron is like one unit in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63492"/>
            <a:ext cx="4522311" cy="204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47" y="4040863"/>
            <a:ext cx="34861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0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2772-5392-465D-9242-BACB8B94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0AD6-4361-4A96-8750-56F4A3B5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a neural network with a single hidden layer</a:t>
            </a:r>
          </a:p>
          <a:p>
            <a:pPr lvl="1"/>
            <a:r>
              <a:rPr lang="en-US" dirty="0"/>
              <a:t>Describe mappings for the hidden and output units</a:t>
            </a:r>
          </a:p>
          <a:p>
            <a:r>
              <a:rPr lang="en-US" dirty="0"/>
              <a:t>Manually compute output regions for very simple networks</a:t>
            </a:r>
          </a:p>
          <a:p>
            <a:r>
              <a:rPr lang="en-US" dirty="0"/>
              <a:t>Select the loss function based on the problem type</a:t>
            </a:r>
          </a:p>
          <a:p>
            <a:r>
              <a:rPr lang="en-US" dirty="0"/>
              <a:t>Build and train a simple neural network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Write the formulas for gradients using backpropagation</a:t>
            </a:r>
          </a:p>
          <a:p>
            <a:r>
              <a:rPr lang="en-US" dirty="0"/>
              <a:t>Describe mini-batches in stochastic 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2A3B-D3C5-4250-8531-9A37EAF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7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Interest in understanding the brain for thousands of years</a:t>
            </a:r>
          </a:p>
          <a:p>
            <a:r>
              <a:rPr lang="en-US" dirty="0"/>
              <a:t>1940s:  Donald Hebb.  Hebbian learning for neural plasticity</a:t>
            </a:r>
          </a:p>
          <a:p>
            <a:pPr lvl="1"/>
            <a:r>
              <a:rPr lang="en-US" dirty="0"/>
              <a:t>Hypothesized rule for updating synaptic weights in biological neurons</a:t>
            </a:r>
          </a:p>
          <a:p>
            <a:r>
              <a:rPr lang="en-US" dirty="0"/>
              <a:t>1950s:  Frank Rosenblatt:  Coined the term perceptron</a:t>
            </a:r>
          </a:p>
          <a:p>
            <a:pPr lvl="1"/>
            <a:r>
              <a:rPr lang="en-US" dirty="0"/>
              <a:t>Essentially single layer classifier, similar to logistic classification</a:t>
            </a:r>
          </a:p>
          <a:p>
            <a:pPr lvl="1"/>
            <a:r>
              <a:rPr lang="en-US" dirty="0"/>
              <a:t>Early computer implementations</a:t>
            </a:r>
          </a:p>
          <a:p>
            <a:pPr lvl="1"/>
            <a:r>
              <a:rPr lang="en-US" dirty="0"/>
              <a:t>But, Limitations of linear classifiers and computer power</a:t>
            </a:r>
          </a:p>
          <a:p>
            <a:r>
              <a:rPr lang="en-US" dirty="0"/>
              <a:t>1960s:  Backpropagation:  Efficient way to train multi-layer networks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1980s:  Resurgence with greater computational power</a:t>
            </a:r>
          </a:p>
          <a:p>
            <a:r>
              <a:rPr lang="en-US" dirty="0"/>
              <a:t>2005+:  Deep networks</a:t>
            </a:r>
          </a:p>
          <a:p>
            <a:pPr lvl="1"/>
            <a:r>
              <a:rPr lang="en-US" dirty="0"/>
              <a:t>Many more layers.  Increased computational power and data</a:t>
            </a:r>
          </a:p>
          <a:p>
            <a:pPr lvl="1"/>
            <a:r>
              <a:rPr lang="en-US" dirty="0"/>
              <a:t>Enabled first breakthroughs in various image and text processing.</a:t>
            </a:r>
          </a:p>
          <a:p>
            <a:pPr lvl="1"/>
            <a:r>
              <a:rPr lang="en-US" dirty="0"/>
              <a:t>Next lecture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31" y="1771988"/>
            <a:ext cx="2676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5787" y="240287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Learn parameters: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Weights and biases for hidden and output layers</a:t>
                </a:r>
              </a:p>
              <a:p>
                <a:r>
                  <a:rPr lang="en-US" dirty="0"/>
                  <a:t>Will minimize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= measures how well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fit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8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8E1A-C576-4976-90AB-EF9FC71A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6BCB4-03A9-47B5-9AC1-EA1ADC7BE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Neural networks are often processed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batches</a:t>
                </a:r>
              </a:p>
              <a:p>
                <a:pPr lvl="1"/>
                <a:r>
                  <a:rPr lang="en-US" dirty="0"/>
                  <a:t>Set of training or test samples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Need notation for single and batch input case</a:t>
                </a:r>
              </a:p>
              <a:p>
                <a:r>
                  <a:rPr lang="en-US" dirty="0"/>
                  <a:t>For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</a:t>
                </a:r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j-</a:t>
                </a:r>
                <a:r>
                  <a:rPr lang="en-US" dirty="0" err="1"/>
                  <a:t>th</a:t>
                </a:r>
                <a:r>
                  <a:rPr lang="en-US" dirty="0"/>
                  <a:t> feature of the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j-</a:t>
                </a:r>
                <a:r>
                  <a:rPr lang="en-US" dirty="0" err="1"/>
                  <a:t>th</a:t>
                </a:r>
                <a:r>
                  <a:rPr lang="en-US" dirty="0"/>
                  <a:t> component of hidden and output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stand for Hidden and Output.  Not an index</a:t>
                </a:r>
              </a:p>
              <a:p>
                <a:pPr lvl="1"/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if they are scalar (i.e. do not write index)</a:t>
                </a:r>
              </a:p>
              <a:p>
                <a:r>
                  <a:rPr lang="en-US" dirty="0"/>
                  <a:t>For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batch</a:t>
                </a:r>
                <a:r>
                  <a:rPr lang="en-US" dirty="0"/>
                  <a:t>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,….,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j-</a:t>
                </a:r>
                <a:r>
                  <a:rPr lang="en-US" dirty="0" err="1"/>
                  <a:t>th</a:t>
                </a:r>
                <a:r>
                  <a:rPr lang="en-US" dirty="0"/>
                  <a:t> feature of the input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j-</a:t>
                </a:r>
                <a:r>
                  <a:rPr lang="en-US" dirty="0" err="1"/>
                  <a:t>th</a:t>
                </a:r>
                <a:r>
                  <a:rPr lang="en-US" dirty="0"/>
                  <a:t> component of hidden and output variables for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6BCB4-03A9-47B5-9AC1-EA1ADC7BE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57CA-1BD3-44EF-B271-3B97D0B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4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6135-2507-47A4-95F5-945B19A7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Right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290F4C-269B-4FC9-9992-8FC4D234B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882910"/>
              </a:xfrm>
            </p:spPr>
            <p:txBody>
              <a:bodyPr/>
              <a:lstStyle/>
              <a:p>
                <a:r>
                  <a:rPr lang="en-US" dirty="0"/>
                  <a:t>Depends on the problem type</a:t>
                </a:r>
              </a:p>
              <a:p>
                <a:r>
                  <a:rPr lang="en-US" dirty="0"/>
                  <a:t>Always compare final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with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290F4C-269B-4FC9-9992-8FC4D234B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882910"/>
              </a:xfrm>
              <a:blipFill>
                <a:blip r:embed="rId3"/>
                <a:stretch>
                  <a:fillRect l="-1455" t="-76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FDB2-01B1-4A0D-AA49-105A1DB6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D90BD1-0EC7-4F71-A127-D73F2DF79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323" y="2503112"/>
              <a:ext cx="10652868" cy="3222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885">
                      <a:extLst>
                        <a:ext uri="{9D8B030D-6E8A-4147-A177-3AD203B41FA5}">
                          <a16:colId xmlns:a16="http://schemas.microsoft.com/office/drawing/2014/main" val="2934071719"/>
                        </a:ext>
                      </a:extLst>
                    </a:gridCol>
                    <a:gridCol w="1937267">
                      <a:extLst>
                        <a:ext uri="{9D8B030D-6E8A-4147-A177-3AD203B41FA5}">
                          <a16:colId xmlns:a16="http://schemas.microsoft.com/office/drawing/2014/main" val="4186306828"/>
                        </a:ext>
                      </a:extLst>
                    </a:gridCol>
                    <a:gridCol w="2452985">
                      <a:extLst>
                        <a:ext uri="{9D8B030D-6E8A-4147-A177-3AD203B41FA5}">
                          <a16:colId xmlns:a16="http://schemas.microsoft.com/office/drawing/2014/main" val="2339271779"/>
                        </a:ext>
                      </a:extLst>
                    </a:gridCol>
                    <a:gridCol w="1536970">
                      <a:extLst>
                        <a:ext uri="{9D8B030D-6E8A-4147-A177-3AD203B41FA5}">
                          <a16:colId xmlns:a16="http://schemas.microsoft.com/office/drawing/2014/main" val="2847210519"/>
                        </a:ext>
                      </a:extLst>
                    </a:gridCol>
                    <a:gridCol w="3151761">
                      <a:extLst>
                        <a:ext uri="{9D8B030D-6E8A-4147-A177-3AD203B41FA5}">
                          <a16:colId xmlns:a16="http://schemas.microsoft.com/office/drawing/2014/main" val="2986833299"/>
                        </a:ext>
                      </a:extLst>
                    </a:gridCol>
                  </a:tblGrid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Target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Output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𝑶𝒊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408144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= S</a:t>
                          </a:r>
                          <a:r>
                            <a:rPr lang="en-US" sz="1600" dirty="0"/>
                            <a:t>calar real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dirty="0"/>
                            <a:t>Prediction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</a:t>
                          </a:r>
                          <a:br>
                            <a:rPr lang="en-US" sz="1600" b="0" dirty="0"/>
                          </a:br>
                          <a:r>
                            <a:rPr lang="en-US" sz="1600" b="0" dirty="0"/>
                            <a:t>Scalar output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𝑂𝑖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062972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 with vector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𝑖𝐾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i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dirty="0"/>
                            <a:t>Prediction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</a:t>
                          </a:r>
                          <a:br>
                            <a:rPr lang="en-US" sz="1600" b="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b="0" baseline="0" dirty="0"/>
                            <a:t> </a:t>
                          </a:r>
                          <a:r>
                            <a:rPr lang="en-US" sz="1600" b="0" dirty="0"/>
                            <a:t>outputs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𝑂𝑖𝑘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932948"/>
                      </a:ext>
                    </a:extLst>
                  </a:tr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={0,1}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b="0" dirty="0"/>
                            <a:t>“logit” score</a:t>
                          </a:r>
                        </a:p>
                        <a:p>
                          <a:r>
                            <a:rPr lang="en-US" sz="1600" b="0" dirty="0"/>
                            <a:t>Scalar output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𝑂𝑖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⁡(1+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741615"/>
                      </a:ext>
                    </a:extLst>
                  </a:tr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Multi-class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={1,…,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b="0" dirty="0"/>
                            <a:t>“logit” scores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b="0" dirty="0"/>
                            <a:t> outputs / sample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Categorical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𝑂𝑖𝑘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𝑂𝑖𝑘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0125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D90BD1-0EC7-4F71-A127-D73F2DF79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323" y="2503112"/>
              <a:ext cx="10652868" cy="3222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885">
                      <a:extLst>
                        <a:ext uri="{9D8B030D-6E8A-4147-A177-3AD203B41FA5}">
                          <a16:colId xmlns:a16="http://schemas.microsoft.com/office/drawing/2014/main" val="2934071719"/>
                        </a:ext>
                      </a:extLst>
                    </a:gridCol>
                    <a:gridCol w="1937267">
                      <a:extLst>
                        <a:ext uri="{9D8B030D-6E8A-4147-A177-3AD203B41FA5}">
                          <a16:colId xmlns:a16="http://schemas.microsoft.com/office/drawing/2014/main" val="4186306828"/>
                        </a:ext>
                      </a:extLst>
                    </a:gridCol>
                    <a:gridCol w="2452985">
                      <a:extLst>
                        <a:ext uri="{9D8B030D-6E8A-4147-A177-3AD203B41FA5}">
                          <a16:colId xmlns:a16="http://schemas.microsoft.com/office/drawing/2014/main" val="2339271779"/>
                        </a:ext>
                      </a:extLst>
                    </a:gridCol>
                    <a:gridCol w="1536970">
                      <a:extLst>
                        <a:ext uri="{9D8B030D-6E8A-4147-A177-3AD203B41FA5}">
                          <a16:colId xmlns:a16="http://schemas.microsoft.com/office/drawing/2014/main" val="2847210519"/>
                        </a:ext>
                      </a:extLst>
                    </a:gridCol>
                    <a:gridCol w="3151761">
                      <a:extLst>
                        <a:ext uri="{9D8B030D-6E8A-4147-A177-3AD203B41FA5}">
                          <a16:colId xmlns:a16="http://schemas.microsoft.com/office/drawing/2014/main" val="2986833299"/>
                        </a:ext>
                      </a:extLst>
                    </a:gridCol>
                  </a:tblGrid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104286" r="-370126" b="-77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104286" r="-192060" b="-77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408144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117213" r="-370126" b="-34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117213" r="-192060" b="-34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117213" r="-967" b="-34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062972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 with vector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219008" r="-370126" b="-246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219008" r="-192060" b="-246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219008" r="-967" b="-2462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93294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406316" r="-370126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406316" r="-192060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406316" r="-967" b="-2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741615"/>
                      </a:ext>
                    </a:extLst>
                  </a:tr>
                  <a:tr h="739775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Multi-class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394262" r="-370126" b="-6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394262" r="-192060" b="-6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Categorical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394262" r="-967" b="-6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01259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92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Regression case: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scalar target variable for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Typically continuous valued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layer: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function:  Use L2 loss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use vector L2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06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Loss function = negative log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logit score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scalar.</a:t>
                </a:r>
              </a:p>
              <a:p>
                <a:r>
                  <a:rPr lang="en-US" dirty="0"/>
                  <a:t>From lecture on logistic regression: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(1−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binary 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8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7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Function:  Multi-Class Classification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outputs.  One per class</a:t>
                </a:r>
              </a:p>
              <a:p>
                <a:pPr lvl="1"/>
                <a:r>
                  <a:rPr lang="en-US" dirty="0"/>
                  <a:t>Also 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logit score</a:t>
                </a:r>
                <a:endParaRPr lang="en-US" dirty="0"/>
              </a:p>
              <a:p>
                <a:r>
                  <a:rPr lang="en-US" dirty="0"/>
                  <a:t>Likelihood given by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softmax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𝑖𝑙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Assigns class highest probability with highest logit score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8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Function:  Multi-Class Classification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/>
                    </a:solidFill>
                  </a:rPr>
                  <a:t>one-hot</a:t>
                </a:r>
                <a:r>
                  <a:rPr lang="en-US" dirty="0"/>
                  <a:t> coded response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</a:t>
                </a:r>
              </a:p>
              <a:p>
                <a:r>
                  <a:rPr lang="en-US" dirty="0"/>
                  <a:t>Negative log-likelihood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𝑖𝑙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𝑂𝑖𝑘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categorical 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2222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74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5627" y="287023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In-class exercise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6587" y="153927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96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BF1B-4C78-4235-8811-728EBA1A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Standard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4A24A-1720-4CCD-B9DE-2640CBDB5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Neural network training (like all training):  Minimize loss function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loss on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for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Standard gradient descent: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iteration requires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loss functions and gradients</a:t>
                </a:r>
              </a:p>
              <a:p>
                <a:pPr lvl="1"/>
                <a:r>
                  <a:rPr lang="en-US" dirty="0"/>
                  <a:t>Will discuss how to compute later</a:t>
                </a:r>
              </a:p>
              <a:p>
                <a:pPr lvl="1"/>
                <a:r>
                  <a:rPr lang="en-US" dirty="0"/>
                  <a:t>But, gradient computation is expensive when data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large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4A24A-1720-4CCD-B9DE-2640CBDB5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62DF0-055D-4EF5-A8CD-0C3F2B4D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1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95248" y="1539277"/>
                <a:ext cx="4360432" cy="4329817"/>
              </a:xfrm>
            </p:spPr>
            <p:txBody>
              <a:bodyPr/>
              <a:lstStyle/>
              <a:p>
                <a:r>
                  <a:rPr lang="en-US" dirty="0"/>
                  <a:t>In each step:</a:t>
                </a:r>
              </a:p>
              <a:p>
                <a:pPr lvl="1"/>
                <a:r>
                  <a:rPr lang="en-US" dirty="0"/>
                  <a:t>Select random small “mini-batch”</a:t>
                </a:r>
              </a:p>
              <a:p>
                <a:pPr lvl="1"/>
                <a:r>
                  <a:rPr lang="en-US" dirty="0"/>
                  <a:t>Evaluate gradient on mini-batch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Select random mini-batch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gradient approximation: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parameters: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248" y="1539277"/>
                <a:ext cx="4360432" cy="4329817"/>
              </a:xfrm>
              <a:blipFill>
                <a:blip r:embed="rId3"/>
                <a:stretch>
                  <a:fillRect l="-33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8377" y="1655263"/>
            <a:ext cx="1417739" cy="25083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77591" y="1655263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77590" y="4155181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37648" y="1663653"/>
            <a:ext cx="0" cy="2491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3069" y="2043156"/>
            <a:ext cx="1604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</a:t>
            </a:r>
            <a:r>
              <a:rPr lang="en-US" dirty="0"/>
              <a:t> of training records</a:t>
            </a:r>
          </a:p>
          <a:p>
            <a:endParaRPr lang="en-US" dirty="0"/>
          </a:p>
          <a:p>
            <a:r>
              <a:rPr lang="en-US" dirty="0"/>
              <a:t>e.g. 50,000 in MNIST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98377" y="2250141"/>
            <a:ext cx="1417739" cy="38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786" y="2258531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16786" y="2633814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338918" y="2250141"/>
            <a:ext cx="12504" cy="383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37573" y="1996989"/>
            <a:ext cx="1604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selected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mini-batch</a:t>
            </a:r>
          </a:p>
          <a:p>
            <a:endParaRPr lang="en-US" dirty="0"/>
          </a:p>
          <a:p>
            <a:r>
              <a:rPr lang="en-US" dirty="0"/>
              <a:t>e.g. 100 records</a:t>
            </a:r>
          </a:p>
        </p:txBody>
      </p:sp>
    </p:spTree>
    <p:extLst>
      <p:ext uri="{BB962C8B-B14F-4D97-AF65-F5344CB8AC3E}">
        <p14:creationId xmlns:p14="http://schemas.microsoft.com/office/powerpoint/2010/main" val="327959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Theory (Advanced)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Mini-batch gradient = true gradient in expectation: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 can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= random error in gradient calculation,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update: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Robins-Munro</a:t>
                </a:r>
                <a:r>
                  <a:rPr lang="en-US" dirty="0"/>
                  <a:t>:  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continuous solution to the differential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High-level  take away:  </a:t>
                </a:r>
              </a:p>
              <a:p>
                <a:pPr lvl="1"/>
                <a:r>
                  <a:rPr lang="en-US" dirty="0"/>
                  <a:t>If step size is decreased, random errors in sub-sampling are averaged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55" t="-1549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8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Practical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Terminology:</a:t>
                </a:r>
              </a:p>
              <a:p>
                <a:pPr lvl="1"/>
                <a:r>
                  <a:rPr lang="en-US" dirty="0"/>
                  <a:t>Suppose </a:t>
                </a:r>
                <a:r>
                  <a:rPr lang="en-US" dirty="0">
                    <a:solidFill>
                      <a:schemeClr val="accent1"/>
                    </a:solidFill>
                  </a:rPr>
                  <a:t>minibatch</a:t>
                </a:r>
                <a:r>
                  <a:rPr lang="en-US" dirty="0"/>
                  <a:t>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Training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training </a:t>
                </a:r>
                <a:r>
                  <a:rPr lang="en-US" dirty="0">
                    <a:solidFill>
                      <a:schemeClr val="accent1"/>
                    </a:solidFill>
                  </a:rPr>
                  <a:t>epoch</a:t>
                </a:r>
                <a:r>
                  <a:rPr lang="en-US" dirty="0"/>
                  <a:t> includes updates going through all non-overlapping </a:t>
                </a:r>
                <a:r>
                  <a:rPr lang="en-US" dirty="0" err="1"/>
                  <a:t>minibatches</a:t>
                </a:r>
                <a:endParaRPr lang="en-US" dirty="0"/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steps</a:t>
                </a:r>
                <a:r>
                  <a:rPr lang="en-US" dirty="0"/>
                  <a:t> per training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epoch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Data shuffling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Generally do not randomly pick a mini-batch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each epoch, randomly shuffle training samples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Then, select mini-batches in order through the shuffled training samples.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It is critical to reshuffle in each epoch!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27547" y="3631668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8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Zoo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633317"/>
            <a:ext cx="7622859" cy="4175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4753" y="1604682"/>
            <a:ext cx="4966447" cy="61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4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025B-5307-4911-8B39-C5C90B3F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Keras</a:t>
            </a:r>
            <a:r>
              <a:rPr lang="en-US" dirty="0"/>
              <a:t> Package (Python’s Deep Learning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A475-92D4-4468-A977-137EB52D9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920" y="1539277"/>
            <a:ext cx="4429760" cy="4329817"/>
          </a:xfrm>
        </p:spPr>
        <p:txBody>
          <a:bodyPr/>
          <a:lstStyle/>
          <a:p>
            <a:r>
              <a:rPr lang="en-US" dirty="0"/>
              <a:t>High-level neural network language in Python</a:t>
            </a:r>
          </a:p>
          <a:p>
            <a:r>
              <a:rPr lang="en-US" dirty="0"/>
              <a:t>Runs on top of a backend</a:t>
            </a:r>
          </a:p>
          <a:p>
            <a:pPr lvl="1"/>
            <a:r>
              <a:rPr lang="en-US" dirty="0"/>
              <a:t>Much simpler than raw backend language</a:t>
            </a:r>
          </a:p>
          <a:p>
            <a:pPr lvl="1"/>
            <a:r>
              <a:rPr lang="en-US" dirty="0"/>
              <a:t>Very fast coding</a:t>
            </a:r>
          </a:p>
          <a:p>
            <a:pPr lvl="1"/>
            <a:r>
              <a:rPr lang="en-US" dirty="0"/>
              <a:t>Uniform language for all backend</a:t>
            </a:r>
          </a:p>
          <a:p>
            <a:r>
              <a:rPr lang="en-US" dirty="0" err="1"/>
              <a:t>Keras</a:t>
            </a:r>
            <a:r>
              <a:rPr lang="en-US" dirty="0"/>
              <a:t> has been incorporated into TF</a:t>
            </a:r>
          </a:p>
          <a:p>
            <a:r>
              <a:rPr lang="en-US" dirty="0"/>
              <a:t>But…</a:t>
            </a:r>
          </a:p>
          <a:p>
            <a:pPr lvl="1"/>
            <a:r>
              <a:rPr lang="en-US" dirty="0"/>
              <a:t>Slightly less flexible</a:t>
            </a:r>
          </a:p>
          <a:p>
            <a:pPr lvl="1"/>
            <a:r>
              <a:rPr lang="en-US" dirty="0"/>
              <a:t>Not as fast sometimes</a:t>
            </a:r>
          </a:p>
          <a:p>
            <a:r>
              <a:rPr lang="en-US" dirty="0"/>
              <a:t>In this class, we use </a:t>
            </a:r>
            <a:r>
              <a:rPr lang="en-US" dirty="0" err="1"/>
              <a:t>Keras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DB48D-AFA4-4D8D-B6CA-2FF21909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6" name="Picture 2" descr="Image result for keras backend">
            <a:extLst>
              <a:ext uri="{FF2B5EF4-FFF2-40B4-BE49-F238E27FC236}">
                <a16:creationId xmlns:a16="http://schemas.microsoft.com/office/drawing/2014/main" id="{FE4A6AE3-B5D2-4111-BE29-34BCD27E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81" y="2001521"/>
            <a:ext cx="4939900" cy="270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D8D15-78F4-4676-B701-D535D26E509D}"/>
              </a:ext>
            </a:extLst>
          </p:cNvPr>
          <p:cNvSpPr txBox="1"/>
          <p:nvPr/>
        </p:nvSpPr>
        <p:spPr>
          <a:xfrm>
            <a:off x="1547375" y="4518656"/>
            <a:ext cx="1915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Low-level backend</a:t>
            </a:r>
          </a:p>
          <a:p>
            <a:r>
              <a:rPr lang="en-US" dirty="0"/>
              <a:t>(e.g.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Theano</a:t>
            </a:r>
            <a:r>
              <a:rPr lang="en-US" dirty="0"/>
              <a:t>, CNTK, 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11A0C-CE0B-4485-9451-9370924A6E90}"/>
              </a:ext>
            </a:extLst>
          </p:cNvPr>
          <p:cNvSpPr txBox="1"/>
          <p:nvPr/>
        </p:nvSpPr>
        <p:spPr>
          <a:xfrm>
            <a:off x="3836928" y="4151926"/>
            <a:ext cx="20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Keras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High-level language</a:t>
            </a:r>
          </a:p>
        </p:txBody>
      </p:sp>
    </p:spTree>
    <p:extLst>
      <p:ext uri="{BB962C8B-B14F-4D97-AF65-F5344CB8AC3E}">
        <p14:creationId xmlns:p14="http://schemas.microsoft.com/office/powerpoint/2010/main" val="3822569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6542-BB7F-4BB4-A832-74F04A54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2E8-0534-4B66-BE2E-19FFCA0D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1. Describe model architecture</a:t>
            </a:r>
          </a:p>
          <a:p>
            <a:pPr lvl="1"/>
            <a:r>
              <a:rPr lang="en-US" dirty="0"/>
              <a:t>Number of hidden units, output units, activations, …</a:t>
            </a:r>
          </a:p>
          <a:p>
            <a:r>
              <a:rPr lang="en-US" dirty="0"/>
              <a:t>Step 2.  Select an optimizer</a:t>
            </a:r>
          </a:p>
          <a:p>
            <a:r>
              <a:rPr lang="en-US" dirty="0"/>
              <a:t>Step 3.  Select a loss function and compile the model</a:t>
            </a:r>
          </a:p>
          <a:p>
            <a:r>
              <a:rPr lang="en-US" dirty="0"/>
              <a:t>Step 4.  Fit the model</a:t>
            </a:r>
          </a:p>
          <a:p>
            <a:r>
              <a:rPr lang="en-US" dirty="0"/>
              <a:t>Step 5.  Test / use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D124A-0C89-4E79-86AA-E457F0B0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64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CAFF-E53E-4C6C-8992-7EC12C23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40503-BC16-4DFE-9059-D060E33EC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3749040" cy="4329817"/>
              </a:xfrm>
            </p:spPr>
            <p:txBody>
              <a:bodyPr/>
              <a:lstStyle/>
              <a:p>
                <a:r>
                  <a:rPr lang="en-US" dirty="0"/>
                  <a:t>Try a simpler two-layer NN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2 dim</a:t>
                </a:r>
              </a:p>
              <a:p>
                <a:pPr lvl="1"/>
                <a:r>
                  <a:rPr lang="en-US" dirty="0"/>
                  <a:t>4 hidden units</a:t>
                </a:r>
              </a:p>
              <a:p>
                <a:pPr lvl="1"/>
                <a:r>
                  <a:rPr lang="en-US" dirty="0"/>
                  <a:t>1 output unit (binary classification)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40503-BC16-4DFE-9059-D060E33EC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3749040" cy="4329817"/>
              </a:xfrm>
              <a:blipFill>
                <a:blip r:embed="rId3"/>
                <a:stretch>
                  <a:fillRect l="-3902" t="-1549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A02FA-3156-4285-92D1-23CBE41A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76DF6-33AA-4125-AC5E-C5AF24B7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62" y="3429091"/>
            <a:ext cx="3444876" cy="222865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B623E9D-D2E5-4C3A-A008-8BA86A5D6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05" y="3429091"/>
            <a:ext cx="5773295" cy="2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0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A19-5B94-4429-BE3E-76EA3C71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 Import the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BB0E-C844-4618-8CE1-B27B92F41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 deep learning backend: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Theano</a:t>
            </a:r>
            <a:r>
              <a:rPr lang="en-US" dirty="0"/>
              <a:t>, CNTK, …</a:t>
            </a:r>
          </a:p>
          <a:p>
            <a:r>
              <a:rPr lang="en-US" dirty="0"/>
              <a:t>Then install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B0C5C-E1CF-48FA-B912-B168BA5F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649E-A945-4AD8-AD03-D8D90F98E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47" y="2533014"/>
            <a:ext cx="2861343" cy="7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Datasets are not Linearly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348" y="1539277"/>
            <a:ext cx="5325331" cy="2321523"/>
          </a:xfrm>
        </p:spPr>
        <p:txBody>
          <a:bodyPr/>
          <a:lstStyle/>
          <a:p>
            <a:r>
              <a:rPr lang="en-US" dirty="0"/>
              <a:t>Consider simple synthetic data</a:t>
            </a:r>
          </a:p>
          <a:p>
            <a:pPr lvl="1"/>
            <a:r>
              <a:rPr lang="en-US" dirty="0"/>
              <a:t>See figure to the left</a:t>
            </a:r>
          </a:p>
          <a:p>
            <a:pPr lvl="1"/>
            <a:r>
              <a:rPr lang="en-US" dirty="0"/>
              <a:t>2D features </a:t>
            </a:r>
          </a:p>
          <a:p>
            <a:pPr lvl="1"/>
            <a:r>
              <a:rPr lang="en-US" dirty="0"/>
              <a:t>Binary class label</a:t>
            </a:r>
          </a:p>
          <a:p>
            <a:r>
              <a:rPr lang="en-US" dirty="0"/>
              <a:t>Not separated linearly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" y="1539277"/>
            <a:ext cx="4991100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9A018-E642-4928-B99C-C7CA79DAA985}"/>
              </a:ext>
            </a:extLst>
          </p:cNvPr>
          <p:cNvSpPr txBox="1"/>
          <p:nvPr/>
        </p:nvSpPr>
        <p:spPr>
          <a:xfrm>
            <a:off x="1004047" y="4902868"/>
            <a:ext cx="811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code in https://github.com/sdrangan/introml/blob/master/neural/synthetic.ipynb</a:t>
            </a:r>
          </a:p>
        </p:txBody>
      </p:sp>
    </p:spTree>
    <p:extLst>
      <p:ext uri="{BB962C8B-B14F-4D97-AF65-F5344CB8AC3E}">
        <p14:creationId xmlns:p14="http://schemas.microsoft.com/office/powerpoint/2010/main" val="96653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7360-30F2-4848-A71C-69DC1CC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 Define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2A73-C0AF-40A7-8C7C-23AD5E8C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280" y="1539277"/>
            <a:ext cx="4419600" cy="2057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modules for layers</a:t>
            </a:r>
          </a:p>
          <a:p>
            <a:r>
              <a:rPr lang="en-US" dirty="0"/>
              <a:t>Clear graph </a:t>
            </a:r>
            <a:r>
              <a:rPr lang="en-US" dirty="0">
                <a:solidFill>
                  <a:schemeClr val="accent1"/>
                </a:solidFill>
              </a:rPr>
              <a:t>(extremely important!)</a:t>
            </a:r>
          </a:p>
          <a:p>
            <a:r>
              <a:rPr lang="en-US" dirty="0"/>
              <a:t>Build model</a:t>
            </a:r>
          </a:p>
          <a:p>
            <a:pPr lvl="1"/>
            <a:r>
              <a:rPr lang="en-US" dirty="0"/>
              <a:t>This example: </a:t>
            </a:r>
            <a:r>
              <a:rPr lang="en-US" dirty="0">
                <a:solidFill>
                  <a:schemeClr val="accent1"/>
                </a:solidFill>
              </a:rPr>
              <a:t>dense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Give each layer a dimension, name &amp; activation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C8BAD-C1C3-47E8-B3B8-4699EA0B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8F67-88F2-4E57-A337-4DA33392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3694946"/>
            <a:ext cx="10465966" cy="202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62DD3-DE7D-43EE-87BC-84770FA4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1539277"/>
            <a:ext cx="5287736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E6216-D011-4D66-8FF8-182CAA0E1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60" y="2390176"/>
            <a:ext cx="3357264" cy="10007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816030-6390-494F-A2BE-5D502EAE5959}"/>
              </a:ext>
            </a:extLst>
          </p:cNvPr>
          <p:cNvCxnSpPr/>
          <p:nvPr/>
        </p:nvCxnSpPr>
        <p:spPr>
          <a:xfrm flipH="1">
            <a:off x="6313896" y="1676400"/>
            <a:ext cx="5339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858E42-329F-477F-AFFE-0ACA32995CCE}"/>
              </a:ext>
            </a:extLst>
          </p:cNvPr>
          <p:cNvCxnSpPr>
            <a:cxnSpLocks/>
          </p:cNvCxnSpPr>
          <p:nvPr/>
        </p:nvCxnSpPr>
        <p:spPr>
          <a:xfrm flipH="1">
            <a:off x="3576578" y="2199748"/>
            <a:ext cx="3271262" cy="873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95B68C-692F-4FA4-A054-0656A1B90A0A}"/>
              </a:ext>
            </a:extLst>
          </p:cNvPr>
          <p:cNvCxnSpPr>
            <a:cxnSpLocks/>
          </p:cNvCxnSpPr>
          <p:nvPr/>
        </p:nvCxnSpPr>
        <p:spPr>
          <a:xfrm flipH="1">
            <a:off x="6482080" y="3171599"/>
            <a:ext cx="548640" cy="774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43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3A1-22FD-47FC-89F9-1424EF8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2, 3:  Select an Optimizer &amp; Compile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8DB8-ADB0-4D06-86B9-B2B4DA0B1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467100"/>
            <a:ext cx="10058400" cy="2401994"/>
          </a:xfrm>
        </p:spPr>
        <p:txBody>
          <a:bodyPr/>
          <a:lstStyle/>
          <a:p>
            <a:r>
              <a:rPr lang="en-US" dirty="0"/>
              <a:t>Adam optimizer generally works well for most problems</a:t>
            </a:r>
          </a:p>
          <a:p>
            <a:pPr lvl="1"/>
            <a:r>
              <a:rPr lang="en-US" dirty="0"/>
              <a:t>In this case, had to manually set learning rate</a:t>
            </a:r>
          </a:p>
          <a:p>
            <a:r>
              <a:rPr lang="en-US" dirty="0"/>
              <a:t>Use binary cross-entropy loss</a:t>
            </a:r>
          </a:p>
          <a:p>
            <a:r>
              <a:rPr lang="en-US" dirty="0"/>
              <a:t>Metrics indicate what will be printed in each epoch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F4029-594E-462F-B8A4-E512857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0E147-320B-424F-AA0D-99B1A6CF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539276"/>
            <a:ext cx="9889172" cy="17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500B-F0A8-40FA-83DA-7A713659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 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A75E-DC85-4FF8-9C96-6361A15B2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0" y="1539277"/>
            <a:ext cx="4541520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keras</a:t>
            </a:r>
            <a:r>
              <a:rPr lang="en-US" dirty="0"/>
              <a:t> fit function</a:t>
            </a:r>
          </a:p>
          <a:p>
            <a:pPr lvl="1"/>
            <a:r>
              <a:rPr lang="en-US" dirty="0"/>
              <a:t>Specify number of epoch &amp; batch size</a:t>
            </a:r>
          </a:p>
          <a:p>
            <a:pPr lvl="1"/>
            <a:endParaRPr lang="en-US" dirty="0"/>
          </a:p>
          <a:p>
            <a:r>
              <a:rPr lang="en-US" dirty="0"/>
              <a:t>Prints progress after each epoch</a:t>
            </a:r>
          </a:p>
          <a:p>
            <a:pPr lvl="1"/>
            <a:r>
              <a:rPr lang="en-US" dirty="0"/>
              <a:t>Loss = loss on training data</a:t>
            </a:r>
          </a:p>
          <a:p>
            <a:pPr lvl="1"/>
            <a:r>
              <a:rPr lang="en-US" dirty="0" err="1"/>
              <a:t>Acc</a:t>
            </a:r>
            <a:r>
              <a:rPr lang="en-US" dirty="0"/>
              <a:t> = accuracy on 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DF64F-79A9-400B-9D80-E99470C4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F0BD6-C9E9-470B-8C94-6C78CB8C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539277"/>
            <a:ext cx="5619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7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3557-B75B-49F4-8BFE-E51327BF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with Many Epochs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A2D2-0A12-4BEF-87E6-24A3D9AB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example requires large number of epochs (~1000)</a:t>
            </a:r>
          </a:p>
          <a:p>
            <a:r>
              <a:rPr lang="en-US" dirty="0"/>
              <a:t>Do not want to print progress on each epoch</a:t>
            </a:r>
          </a:p>
          <a:p>
            <a:r>
              <a:rPr lang="en-US" dirty="0"/>
              <a:t>Rewrite code to manually print progress</a:t>
            </a:r>
          </a:p>
          <a:p>
            <a:r>
              <a:rPr lang="en-US" dirty="0"/>
              <a:t>Can also use a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82EA7-B9A2-437E-B487-922396AF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225B8-E8B7-4709-BD7A-37D1A5F5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44" y="2108798"/>
            <a:ext cx="4991100" cy="366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E66B3-10BC-4575-A69C-973DFF7B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345643"/>
            <a:ext cx="3143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8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3F64-7A35-44A9-9813-0671FF8B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 Epoch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5FE0-1AB8-49BB-A787-96046A79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858483"/>
          </a:xfrm>
        </p:spPr>
        <p:txBody>
          <a:bodyPr/>
          <a:lstStyle/>
          <a:p>
            <a:r>
              <a:rPr lang="en-US" dirty="0"/>
              <a:t>Can observe loss function slowly converging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AC408-3531-487F-BBD5-1ABF3087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03B5D-D9B6-45D5-B930-89E12F37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2161368"/>
            <a:ext cx="6000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5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F72D-6C77-4666-BE44-51171284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 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DF505-29FA-45FF-85CF-3100E52780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Feed in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grid of points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Use predict to observe output for each input point</a:t>
                </a:r>
              </a:p>
              <a:p>
                <a:r>
                  <a:rPr lang="en-US" dirty="0"/>
                  <a:t>Plot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C0DF505-29FA-45FF-85CF-3100E5278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A5BA-2A57-4F26-BB26-EA0AB4A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A63C5-119E-45AA-A3BC-F8C0F72B3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62132"/>
            <a:ext cx="6981825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44C68-1C68-4870-8F66-5AAC192D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99" y="2427727"/>
            <a:ext cx="3396933" cy="29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844F-42B4-4191-8E4D-04022C1D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C603B-096F-4DEA-B772-CE1CFD23E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1000" y="1539277"/>
                <a:ext cx="5694680" cy="4329817"/>
              </a:xfrm>
            </p:spPr>
            <p:txBody>
              <a:bodyPr/>
              <a:lstStyle/>
              <a:p>
                <a:r>
                  <a:rPr lang="en-US" dirty="0"/>
                  <a:t>Create  a new model with hidden layer output</a:t>
                </a:r>
              </a:p>
              <a:p>
                <a:r>
                  <a:rPr lang="en-US" dirty="0"/>
                  <a:t>Feed in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Predict outputs from hidden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C603B-096F-4DEA-B772-CE1CFD23E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0" y="1539277"/>
                <a:ext cx="5694680" cy="4329817"/>
              </a:xfrm>
              <a:blipFill>
                <a:blip r:embed="rId3"/>
                <a:stretch>
                  <a:fillRect l="-257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D092-90C7-4620-93E6-697E5439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DFC4B-6CF9-4276-9823-4C2CBECE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7" y="1712912"/>
            <a:ext cx="3590925" cy="117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69F9F-F527-4B41-A1D7-3BABA94A3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299" y="3270584"/>
            <a:ext cx="7830975" cy="2177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6E8FC-936D-2746-AC9A-3AAA8EB36D9B}"/>
              </a:ext>
            </a:extLst>
          </p:cNvPr>
          <p:cNvSpPr txBox="1"/>
          <p:nvPr/>
        </p:nvSpPr>
        <p:spPr>
          <a:xfrm>
            <a:off x="2087152" y="5465064"/>
            <a:ext cx="744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hidden layer is a logistic regression layer with a different separating line!</a:t>
            </a:r>
          </a:p>
        </p:txBody>
      </p:sp>
    </p:spTree>
    <p:extLst>
      <p:ext uri="{BB962C8B-B14F-4D97-AF65-F5344CB8AC3E}">
        <p14:creationId xmlns:p14="http://schemas.microsoft.com/office/powerpoint/2010/main" val="2563176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2F5A-41FD-4999-B90B-308E3AE3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E5E9-8790-495A-A77A-C5893CEC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end of the demo on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B6A56-D557-4CD9-A840-84244955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54939-A769-42D4-B231-35DE5FC9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44" y="1620944"/>
            <a:ext cx="4600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84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7387" y="3946628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69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7A09-C245-4DD0-A975-D16D2C5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 MNIST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CD8C-49EC-4F40-9626-22CA94155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MNIST problem:</a:t>
            </a:r>
          </a:p>
          <a:p>
            <a:pPr lvl="1"/>
            <a:r>
              <a:rPr lang="en-US" dirty="0"/>
              <a:t>Detect hand-written digits</a:t>
            </a:r>
          </a:p>
          <a:p>
            <a:pPr lvl="1"/>
            <a:r>
              <a:rPr lang="en-US" dirty="0"/>
              <a:t>Each image is 28 x 28 = 784 pixels</a:t>
            </a:r>
          </a:p>
          <a:p>
            <a:r>
              <a:rPr lang="en-US" dirty="0"/>
              <a:t>Dataset size:</a:t>
            </a:r>
          </a:p>
          <a:p>
            <a:pPr lvl="1"/>
            <a:r>
              <a:rPr lang="en-US" dirty="0"/>
              <a:t>50,000 training digits</a:t>
            </a:r>
          </a:p>
          <a:p>
            <a:pPr lvl="1"/>
            <a:r>
              <a:rPr lang="en-US" dirty="0"/>
              <a:t>10,000 test</a:t>
            </a:r>
          </a:p>
          <a:p>
            <a:pPr lvl="1"/>
            <a:r>
              <a:rPr lang="en-US" dirty="0"/>
              <a:t>10,000 validation (not used here)</a:t>
            </a:r>
          </a:p>
          <a:p>
            <a:r>
              <a:rPr lang="en-US" dirty="0"/>
              <a:t>Can be loaded with </a:t>
            </a:r>
            <a:r>
              <a:rPr lang="en-US" dirty="0" err="1"/>
              <a:t>sklearn</a:t>
            </a:r>
            <a:r>
              <a:rPr lang="en-US" dirty="0"/>
              <a:t> and many other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3CAB-7D8B-464A-9937-6D544251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84EC-1BAE-4F43-8F77-41D5C7F0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55" y="1691573"/>
            <a:ext cx="519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Linear to Nonlinear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886" y="1539277"/>
            <a:ext cx="5950794" cy="4329817"/>
          </a:xfrm>
        </p:spPr>
        <p:txBody>
          <a:bodyPr/>
          <a:lstStyle/>
          <a:p>
            <a:r>
              <a:rPr lang="en-US" dirty="0"/>
              <a:t>Idea:  Build nonlinear region from linear decisions</a:t>
            </a:r>
          </a:p>
          <a:p>
            <a:r>
              <a:rPr lang="en-US" dirty="0"/>
              <a:t>Possible form for a classifier:</a:t>
            </a:r>
          </a:p>
          <a:p>
            <a:pPr lvl="1"/>
            <a:r>
              <a:rPr lang="en-US" dirty="0"/>
              <a:t>Step 1:  Classify into small number of linear regions</a:t>
            </a:r>
          </a:p>
          <a:p>
            <a:pPr lvl="1"/>
            <a:r>
              <a:rPr lang="en-US" dirty="0"/>
              <a:t>Step 2:  Predict class label from step 1 decisions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34703" y="1676399"/>
            <a:ext cx="4449673" cy="2921413"/>
            <a:chOff x="633315" y="1879826"/>
            <a:chExt cx="4991100" cy="3228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15" y="1879826"/>
              <a:ext cx="4991100" cy="322897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375647" y="3263153"/>
              <a:ext cx="2958353" cy="144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53671" y="2088776"/>
              <a:ext cx="1685364" cy="26894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353671" y="1981200"/>
              <a:ext cx="2832720" cy="17229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39035" y="2017059"/>
              <a:ext cx="2294965" cy="1687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838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B9E7-78C5-4DE4-8C02-F3A4890C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MNIST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92FF-699E-4263-831A-D9FCA9D10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784 inputs, 100 hidden units, 10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6A52-6AF6-4E0F-86A8-A308CA06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51AA3-6354-4B03-A5D4-D6CE98F3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52" y="2058670"/>
            <a:ext cx="7377973" cy="1497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577CA-CEA8-40EC-A413-06102815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79" y="3773593"/>
            <a:ext cx="5371259" cy="230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444C1-63B2-CA4C-AC52-729558D10BC6}"/>
              </a:ext>
            </a:extLst>
          </p:cNvPr>
          <p:cNvSpPr txBox="1"/>
          <p:nvPr/>
        </p:nvSpPr>
        <p:spPr>
          <a:xfrm>
            <a:off x="7073153" y="415854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78500 parameters in hidden layer?</a:t>
            </a:r>
          </a:p>
        </p:txBody>
      </p:sp>
    </p:spTree>
    <p:extLst>
      <p:ext uri="{BB962C8B-B14F-4D97-AF65-F5344CB8AC3E}">
        <p14:creationId xmlns:p14="http://schemas.microsoft.com/office/powerpoint/2010/main" val="62931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B9E7-78C5-4DE4-8C02-F3A4890C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92FF-699E-4263-831A-D9FCA9D10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for 20 epochs, ADAM optimizer, batch size = 100</a:t>
            </a:r>
          </a:p>
          <a:p>
            <a:r>
              <a:rPr lang="en-US" dirty="0"/>
              <a:t>Final accuracy = 0.972  </a:t>
            </a:r>
          </a:p>
          <a:p>
            <a:r>
              <a:rPr lang="en-US" dirty="0"/>
              <a:t>Not great, but much faster than SVM.  Also CNNs we study later do even better.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6A52-6AF6-4E0F-86A8-A308CA06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9B88F-2BCA-4F17-A7A3-F7EB630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9" y="3716778"/>
            <a:ext cx="5486400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DE9DB-57EB-4226-8CD6-E96CBB0C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99" y="2863040"/>
            <a:ext cx="398145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C263D-3969-4AD6-9664-7162FFD8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076879"/>
            <a:ext cx="8181975" cy="1876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419B1E-0212-4BFB-866E-2D715DA90E14}"/>
              </a:ext>
            </a:extLst>
          </p:cNvPr>
          <p:cNvSpPr/>
          <p:nvPr/>
        </p:nvSpPr>
        <p:spPr>
          <a:xfrm>
            <a:off x="1391920" y="5711538"/>
            <a:ext cx="1046480" cy="283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2BA2FE-74AA-FF42-A631-EFBAA99F4C5B}"/>
              </a:ext>
            </a:extLst>
          </p:cNvPr>
          <p:cNvCxnSpPr/>
          <p:nvPr/>
        </p:nvCxnSpPr>
        <p:spPr>
          <a:xfrm flipH="1">
            <a:off x="5610386" y="3208149"/>
            <a:ext cx="464950" cy="50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19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ABCF-4507-2E49-8A9B-6273D91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9E094-25E2-704A-894C-A4B66DA7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BB75E-2772-4649-93DB-EA5B0031B61B}"/>
              </a:ext>
            </a:extLst>
          </p:cNvPr>
          <p:cNvSpPr txBox="1"/>
          <p:nvPr/>
        </p:nvSpPr>
        <p:spPr>
          <a:xfrm>
            <a:off x="7528544" y="1675984"/>
            <a:ext cx="46634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hist</a:t>
            </a:r>
            <a:r>
              <a:rPr lang="en-US" sz="1100" dirty="0"/>
              <a:t> = </a:t>
            </a:r>
            <a:r>
              <a:rPr lang="en-US" sz="1100" dirty="0" err="1"/>
              <a:t>model.fit</a:t>
            </a:r>
            <a:r>
              <a:rPr lang="en-US" sz="1100" dirty="0"/>
              <a:t>(</a:t>
            </a:r>
            <a:r>
              <a:rPr lang="en-US" sz="1100" dirty="0" err="1"/>
              <a:t>Xtr</a:t>
            </a:r>
            <a:r>
              <a:rPr lang="en-US" sz="1100" dirty="0"/>
              <a:t>, </a:t>
            </a:r>
            <a:r>
              <a:rPr lang="en-US" sz="1100" dirty="0" err="1"/>
              <a:t>ytr</a:t>
            </a:r>
            <a:r>
              <a:rPr lang="en-US" sz="1100" dirty="0"/>
              <a:t>, epochs=30, </a:t>
            </a:r>
            <a:r>
              <a:rPr lang="en-US" sz="1100" dirty="0" err="1"/>
              <a:t>batch_size</a:t>
            </a:r>
            <a:r>
              <a:rPr lang="en-US" sz="1100" dirty="0"/>
              <a:t>=100, </a:t>
            </a:r>
            <a:r>
              <a:rPr lang="en-US" sz="1100" dirty="0" err="1"/>
              <a:t>validation_data</a:t>
            </a:r>
            <a:r>
              <a:rPr lang="en-US" sz="1100" dirty="0"/>
              <a:t>=(</a:t>
            </a:r>
            <a:r>
              <a:rPr lang="en-US" sz="1100" dirty="0" err="1"/>
              <a:t>Xts,yts</a:t>
            </a:r>
            <a:r>
              <a:rPr lang="en-US" sz="1100" dirty="0"/>
              <a:t>))</a:t>
            </a:r>
          </a:p>
          <a:p>
            <a:r>
              <a:rPr lang="en-US" sz="1100" dirty="0" err="1"/>
              <a:t>tr_accuracy</a:t>
            </a:r>
            <a:r>
              <a:rPr lang="en-US" sz="1100" dirty="0"/>
              <a:t> = </a:t>
            </a:r>
            <a:r>
              <a:rPr lang="en-US" sz="1100" dirty="0" err="1"/>
              <a:t>hist.history</a:t>
            </a:r>
            <a:r>
              <a:rPr lang="en-US" sz="1100" dirty="0"/>
              <a:t>['</a:t>
            </a:r>
            <a:r>
              <a:rPr lang="en-US" sz="1100" dirty="0" err="1"/>
              <a:t>acc</a:t>
            </a:r>
            <a:r>
              <a:rPr lang="en-US" sz="1100" dirty="0"/>
              <a:t>']</a:t>
            </a:r>
          </a:p>
          <a:p>
            <a:r>
              <a:rPr lang="en-US" sz="1100" dirty="0" err="1"/>
              <a:t>val_accuracy</a:t>
            </a:r>
            <a:r>
              <a:rPr lang="en-US" sz="1100" dirty="0"/>
              <a:t> = </a:t>
            </a:r>
            <a:r>
              <a:rPr lang="en-US" sz="1100" dirty="0" err="1"/>
              <a:t>hist.history</a:t>
            </a:r>
            <a:r>
              <a:rPr lang="en-US" sz="1100" dirty="0"/>
              <a:t>['</a:t>
            </a:r>
            <a:r>
              <a:rPr lang="en-US" sz="1100" dirty="0" err="1"/>
              <a:t>val_acc</a:t>
            </a:r>
            <a:r>
              <a:rPr lang="en-US" sz="1100" dirty="0"/>
              <a:t>']</a:t>
            </a:r>
          </a:p>
          <a:p>
            <a:endParaRPr lang="en-US" sz="1100" dirty="0"/>
          </a:p>
          <a:p>
            <a:r>
              <a:rPr lang="en-US" sz="1100" dirty="0" err="1"/>
              <a:t>plt.plot</a:t>
            </a:r>
            <a:r>
              <a:rPr lang="en-US" sz="1100" dirty="0"/>
              <a:t>(</a:t>
            </a:r>
            <a:r>
              <a:rPr lang="en-US" sz="1100" dirty="0" err="1"/>
              <a:t>tr_accuracy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plt.plot</a:t>
            </a:r>
            <a:r>
              <a:rPr lang="en-US" sz="1100" dirty="0"/>
              <a:t>(</a:t>
            </a:r>
            <a:r>
              <a:rPr lang="en-US" sz="1100" dirty="0" err="1"/>
              <a:t>val_accuracy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plt.grid</a:t>
            </a:r>
            <a:r>
              <a:rPr lang="en-US" sz="1100" dirty="0"/>
              <a:t>()</a:t>
            </a:r>
          </a:p>
          <a:p>
            <a:r>
              <a:rPr lang="en-US" sz="1100" dirty="0" err="1"/>
              <a:t>plt.xlabel</a:t>
            </a:r>
            <a:r>
              <a:rPr lang="en-US" sz="1100" dirty="0"/>
              <a:t>('epochs')</a:t>
            </a:r>
          </a:p>
          <a:p>
            <a:r>
              <a:rPr lang="en-US" sz="1100" dirty="0" err="1"/>
              <a:t>plt.ylabel</a:t>
            </a:r>
            <a:r>
              <a:rPr lang="en-US" sz="1100" dirty="0"/>
              <a:t>('</a:t>
            </a:r>
            <a:r>
              <a:rPr lang="en-US" sz="1100" dirty="0" err="1"/>
              <a:t>accuarcy</a:t>
            </a:r>
            <a:r>
              <a:rPr lang="en-US" sz="1100" dirty="0"/>
              <a:t>')</a:t>
            </a:r>
          </a:p>
          <a:p>
            <a:r>
              <a:rPr lang="en-US" sz="1100" dirty="0" err="1"/>
              <a:t>plt.legend</a:t>
            </a:r>
            <a:r>
              <a:rPr lang="en-US" sz="1100" dirty="0"/>
              <a:t>(['training accuracy', 'validation accuracy'])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0EC9B-6595-1C41-8A90-38CB18DC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51" y="1535888"/>
            <a:ext cx="6450938" cy="4333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C4BB9-3CF5-A842-95FA-3A9EA53977D2}"/>
              </a:ext>
            </a:extLst>
          </p:cNvPr>
          <p:cNvSpPr txBox="1"/>
          <p:nvPr/>
        </p:nvSpPr>
        <p:spPr>
          <a:xfrm>
            <a:off x="7548218" y="3906263"/>
            <a:ext cx="4061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 continues to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accuracy eventually flattens and sometimes starts to decrease.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stop when the validation accuracy starts to decrease.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overfitting.</a:t>
            </a:r>
          </a:p>
        </p:txBody>
      </p:sp>
    </p:spTree>
    <p:extLst>
      <p:ext uri="{BB962C8B-B14F-4D97-AF65-F5344CB8AC3E}">
        <p14:creationId xmlns:p14="http://schemas.microsoft.com/office/powerpoint/2010/main" val="254543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85307" y="440439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Tensor?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multi-dimensional array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2D:  A grayscale image [height x width]</a:t>
            </a:r>
          </a:p>
          <a:p>
            <a:pPr lvl="1"/>
            <a:r>
              <a:rPr lang="en-US" dirty="0"/>
              <a:t>3D:  A color image [height x width x </a:t>
            </a:r>
            <a:r>
              <a:rPr lang="en-US" dirty="0" err="1"/>
              <a:t>rgb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4D:  A collection of images [height x width x </a:t>
            </a:r>
            <a:r>
              <a:rPr lang="en-US" dirty="0" err="1"/>
              <a:t>rgb</a:t>
            </a:r>
            <a:r>
              <a:rPr lang="en-US" dirty="0"/>
              <a:t> x image number]</a:t>
            </a:r>
          </a:p>
          <a:p>
            <a:r>
              <a:rPr lang="en-US" dirty="0"/>
              <a:t>Like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ndarray</a:t>
            </a:r>
            <a:endParaRPr lang="en-US" dirty="0"/>
          </a:p>
          <a:p>
            <a:r>
              <a:rPr lang="en-US" dirty="0"/>
              <a:t>Basic unit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Rank</a:t>
            </a:r>
            <a:r>
              <a:rPr lang="en-US" dirty="0"/>
              <a:t> 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order</a:t>
            </a:r>
            <a:r>
              <a:rPr lang="en-US" dirty="0"/>
              <a:t> = Number of dimensions </a:t>
            </a:r>
          </a:p>
          <a:p>
            <a:pPr lvl="1"/>
            <a:r>
              <a:rPr lang="en-US" dirty="0"/>
              <a:t>Note:  Rank has different meaning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70" y="3523828"/>
            <a:ext cx="5029145" cy="24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65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48CE-F8B1-4458-A3E9-C0535A76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7DCD8-95F0-454A-992A-32DC0C077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tensor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Index with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multi-index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May also use subscript: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Suppose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= collection of images [height x width x </a:t>
                </a:r>
                <a:r>
                  <a:rPr lang="en-US" dirty="0" err="1"/>
                  <a:t>rgb</a:t>
                </a:r>
                <a:r>
                  <a:rPr lang="en-US" dirty="0"/>
                  <a:t> x image number]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100,150,1,30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pixel (100,150) for color channel 1 (green) on image 30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then total number of elements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67DCD8-95F0-454A-992A-32DC0C077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0440F-809B-4C0B-A87F-B70EF19B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6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05D3-4C29-4BFE-891A-21B63549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Tensors in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4FB04-3D74-4DB6-9CD4-0AF669D2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ndarrays</a:t>
            </a:r>
            <a:r>
              <a:rPr lang="en-US" dirty="0"/>
              <a:t> = tensors</a:t>
            </a:r>
          </a:p>
          <a:p>
            <a:r>
              <a:rPr lang="en-US" dirty="0"/>
              <a:t>Most </a:t>
            </a:r>
            <a:r>
              <a:rPr lang="en-US" dirty="0" err="1"/>
              <a:t>numpy</a:t>
            </a:r>
            <a:r>
              <a:rPr lang="en-US" dirty="0"/>
              <a:t> function work on tensors naturally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BE5C6-2ECB-404F-990F-E635BFCE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17B89-E53D-4C58-B147-FC5A82BA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65" y="2623870"/>
            <a:ext cx="4965902" cy="31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61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05D3-4C29-4BFE-891A-21B63549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Tensors in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4FB04-3D74-4DB6-9CD4-0AF669D2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indexing applies as in matrices and vectors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BE5C6-2ECB-404F-990F-E635BFCE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36850-B4F5-4E13-B4C9-BE550189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87" y="2130198"/>
            <a:ext cx="5731636" cy="40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04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C4BA-3885-49D4-8E77-DA6D6F82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 and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3BE41-53C6-4B58-AF5C-7E416AD6F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Need to be consistent with indexing </a:t>
                </a:r>
              </a:p>
              <a:p>
                <a:r>
                  <a:rPr lang="en-US" dirty="0"/>
                  <a:t>For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</a:t>
                </a:r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 vector of 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:  vectors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batch</a:t>
                </a:r>
                <a:r>
                  <a:rPr lang="en-US" dirty="0"/>
                  <a:t> of inputs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samples: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 Matrix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:  vectors of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generalize to other shapes of input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3BE41-53C6-4B58-AF5C-7E416AD6F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3AB52-7503-4EB7-A4E6-F6842662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01247-A970-4627-B611-34FFAC740EB7}"/>
              </a:ext>
            </a:extLst>
          </p:cNvPr>
          <p:cNvSpPr/>
          <p:nvPr/>
        </p:nvSpPr>
        <p:spPr>
          <a:xfrm>
            <a:off x="8753407" y="2684834"/>
            <a:ext cx="1186774" cy="17607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BB841A-1BAC-46A8-896F-1BDFC7F70BD2}"/>
              </a:ext>
            </a:extLst>
          </p:cNvPr>
          <p:cNvCxnSpPr/>
          <p:nvPr/>
        </p:nvCxnSpPr>
        <p:spPr>
          <a:xfrm>
            <a:off x="8424153" y="2665378"/>
            <a:ext cx="0" cy="1828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73C716-665F-4ECD-BCA3-5DA3817725C8}"/>
              </a:ext>
            </a:extLst>
          </p:cNvPr>
          <p:cNvCxnSpPr>
            <a:cxnSpLocks/>
          </p:cNvCxnSpPr>
          <p:nvPr/>
        </p:nvCxnSpPr>
        <p:spPr>
          <a:xfrm>
            <a:off x="8750164" y="2350849"/>
            <a:ext cx="1190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D9EE5-4ED7-4752-84A6-C0D13B4E8247}"/>
                  </a:ext>
                </a:extLst>
              </p:cNvPr>
              <p:cNvSpPr txBox="1"/>
              <p:nvPr/>
            </p:nvSpPr>
            <p:spPr>
              <a:xfrm>
                <a:off x="8750164" y="1630077"/>
                <a:ext cx="1349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Sample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D9EE5-4ED7-4752-84A6-C0D13B4E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164" y="1630077"/>
                <a:ext cx="1349662" cy="646331"/>
              </a:xfrm>
              <a:prstGeom prst="rect">
                <a:avLst/>
              </a:prstGeom>
              <a:blipFill>
                <a:blip r:embed="rId4"/>
                <a:stretch>
                  <a:fillRect l="-360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036931-380E-4CA8-BA87-B31B99A00EE2}"/>
                  </a:ext>
                </a:extLst>
              </p:cNvPr>
              <p:cNvSpPr txBox="1"/>
              <p:nvPr/>
            </p:nvSpPr>
            <p:spPr>
              <a:xfrm>
                <a:off x="7453822" y="3162422"/>
                <a:ext cx="1296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Number samples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036931-380E-4CA8-BA87-B31B99A0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22" y="3162422"/>
                <a:ext cx="1296342" cy="923330"/>
              </a:xfrm>
              <a:prstGeom prst="rect">
                <a:avLst/>
              </a:prstGeom>
              <a:blipFill>
                <a:blip r:embed="rId5"/>
                <a:stretch>
                  <a:fillRect l="-4245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B624B18-177C-46B1-857E-E371CF0C2C56}"/>
              </a:ext>
            </a:extLst>
          </p:cNvPr>
          <p:cNvSpPr/>
          <p:nvPr/>
        </p:nvSpPr>
        <p:spPr>
          <a:xfrm>
            <a:off x="8750164" y="3326860"/>
            <a:ext cx="1190017" cy="87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35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5627" y="484127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Outputs and Step 2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038" y="4443933"/>
            <a:ext cx="7557970" cy="1055047"/>
          </a:xfrm>
        </p:spPr>
        <p:txBody>
          <a:bodyPr>
            <a:noAutofit/>
          </a:bodyPr>
          <a:lstStyle/>
          <a:p>
            <a:r>
              <a:rPr lang="en-US" dirty="0"/>
              <a:t>Each output from step 1 is from a linear classifier with soft decision (Logistic regression)</a:t>
            </a:r>
          </a:p>
          <a:p>
            <a:r>
              <a:rPr lang="en-US" dirty="0"/>
              <a:t>Final output is a weighted average of step 1 outputs using the weights indicated on top of the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8" y="1661290"/>
            <a:ext cx="2690756" cy="225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7" y="2151813"/>
            <a:ext cx="6772316" cy="16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0CC5-97A1-4C32-A903-27598027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 Gradient and 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B5234-4D2F-435F-8A77-88C58D554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is scalar valued.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Linearization property</a:t>
                </a:r>
                <a:r>
                  <a:rPr lang="en-US" dirty="0"/>
                  <a:t>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Inner product:</a:t>
                </a:r>
              </a:p>
              <a:p>
                <a:pPr lvl="1"/>
                <a:r>
                  <a:rPr lang="en-US" dirty="0"/>
                  <a:t>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over partial derivatives for all components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B5234-4D2F-435F-8A77-88C58D554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39013-FD47-42C7-A593-AF0F912E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CD50-7815-404E-829D-8751C83C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for Tensor Inputs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1EA6E-6DD5-4741-B90F-D0BE8BB53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consider general tensor inputs and outputs?</a:t>
                </a:r>
              </a:p>
              <a:p>
                <a:r>
                  <a:rPr lang="en-US" dirty="0"/>
                  <a:t>General setting: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tensor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is a tensor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Gradient tensor</a:t>
                </a:r>
                <a:r>
                  <a:rPr lang="en-US" dirty="0"/>
                  <a:t>:  A tensor of order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Tensor has the derivative of every output with respect to every input.</a:t>
                </a:r>
              </a:p>
              <a:p>
                <a:r>
                  <a:rPr lang="en-US" dirty="0"/>
                  <a:t>Ex: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has shape (50,30),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has shape (10,20,40)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has shape (10,20,40,50,30)  </a:t>
                </a:r>
              </a:p>
              <a:p>
                <a:pPr lvl="1"/>
                <a:r>
                  <a:rPr lang="en-US" dirty="0"/>
                  <a:t>10(20)(40)(50)(30) = 1.2(10)^7 elements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1EA6E-6DD5-4741-B90F-D0BE8BB53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E82F-44B7-4908-AF6C-5698BB9B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7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DDE2-FB12-4F92-BEF8-F868C347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Examples 1 and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85EBD-2ED0-451D-9D71-AEC4AB2F5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Example 1: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 outputs, 3 inputs.  </a:t>
                </a:r>
              </a:p>
              <a:p>
                <a:pPr lvl="1"/>
                <a:r>
                  <a:rPr lang="en-US" dirty="0"/>
                  <a:t>Gradient tensor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2×3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Example 2: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𝐴𝑤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outputs,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Gradient components: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85EBD-2ED0-451D-9D71-AEC4AB2F5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5D6BB-078E-4A30-8A3D-2D844DAD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75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DDE2-FB12-4F92-BEF8-F868C347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85EBD-2ED0-451D-9D71-AEC4AB2F5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 3:  Component-wise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outputs,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Gradient components:   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185EBD-2ED0-451D-9D71-AEC4AB2F5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5D6BB-078E-4A30-8A3D-2D844DAD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56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3046-ED12-4CC2-ADBF-AE853C68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Tensor Linear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EACE9-A56A-4EAA-94AA-CAE84741A9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tensor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is a tensor of shape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approximation: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CEACE9-A56A-4EAA-94AA-CAE84741A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F15F-DB6E-47EA-8398-FE90BEEE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0ECDD50-608E-4F8C-A496-970C64E8982D}"/>
              </a:ext>
            </a:extLst>
          </p:cNvPr>
          <p:cNvSpPr/>
          <p:nvPr/>
        </p:nvSpPr>
        <p:spPr>
          <a:xfrm rot="16200000">
            <a:off x="9171798" y="3564294"/>
            <a:ext cx="457006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DD73-3B51-45E3-BB9D-46E8B1F71913}"/>
              </a:ext>
            </a:extLst>
          </p:cNvPr>
          <p:cNvSpPr txBox="1"/>
          <p:nvPr/>
        </p:nvSpPr>
        <p:spPr>
          <a:xfrm>
            <a:off x="8678005" y="429382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indices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10DD6F8-9618-435B-8389-AA0E3A41C4D6}"/>
              </a:ext>
            </a:extLst>
          </p:cNvPr>
          <p:cNvSpPr/>
          <p:nvPr/>
        </p:nvSpPr>
        <p:spPr>
          <a:xfrm rot="16200000">
            <a:off x="2371198" y="3599731"/>
            <a:ext cx="457006" cy="6999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4D6F4-CE49-4DF4-996D-81D318AF7C68}"/>
              </a:ext>
            </a:extLst>
          </p:cNvPr>
          <p:cNvSpPr txBox="1"/>
          <p:nvPr/>
        </p:nvSpPr>
        <p:spPr>
          <a:xfrm>
            <a:off x="1998365" y="4249997"/>
            <a:ext cx="14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index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5AE2B5-F30A-472E-928C-D8094E32F7D2}"/>
              </a:ext>
            </a:extLst>
          </p:cNvPr>
          <p:cNvSpPr/>
          <p:nvPr/>
        </p:nvSpPr>
        <p:spPr>
          <a:xfrm rot="16200000">
            <a:off x="5442242" y="3672430"/>
            <a:ext cx="457006" cy="12320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4AF60-F00B-4B07-A798-ACD095E841F0}"/>
              </a:ext>
            </a:extLst>
          </p:cNvPr>
          <p:cNvSpPr txBox="1"/>
          <p:nvPr/>
        </p:nvSpPr>
        <p:spPr>
          <a:xfrm>
            <a:off x="5054723" y="4595126"/>
            <a:ext cx="1531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over input index</a:t>
            </a:r>
          </a:p>
        </p:txBody>
      </p:sp>
    </p:spTree>
    <p:extLst>
      <p:ext uri="{BB962C8B-B14F-4D97-AF65-F5344CB8AC3E}">
        <p14:creationId xmlns:p14="http://schemas.microsoft.com/office/powerpoint/2010/main" val="2686203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Tensors</a:t>
            </a:r>
          </a:p>
          <a:p>
            <a:r>
              <a:rPr lang="en-US" dirty="0"/>
              <a:t>Gradient Tensors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6427" y="533911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68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uses SGD</a:t>
                </a:r>
              </a:p>
              <a:p>
                <a:r>
                  <a:rPr lang="en-US" dirty="0"/>
                  <a:t>In each step:</a:t>
                </a:r>
              </a:p>
              <a:p>
                <a:pPr lvl="1"/>
                <a:r>
                  <a:rPr lang="en-US" dirty="0"/>
                  <a:t>Select a subset of sample for minibatch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Evaluate mini-batch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Evaluate mini-batch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SGD step: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Question</a:t>
                </a:r>
                <a:r>
                  <a:rPr lang="en-US" dirty="0"/>
                  <a:t>:  How do we compute gradient?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39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with Multiple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neural net problem: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Gradient is computed with respect to each parameter: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 is performed on each parameter: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50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6C19-F767-43F1-88D4-14451E33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 &amp;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14186-C553-422A-BE29-C86D8D68B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2688747"/>
              </a:xfrm>
            </p:spPr>
            <p:txBody>
              <a:bodyPr/>
              <a:lstStyle/>
              <a:p>
                <a:r>
                  <a:rPr lang="en-US" dirty="0"/>
                  <a:t>Neural network loss function can be computed via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computation graph</a:t>
                </a:r>
                <a:endParaRPr lang="en-US" dirty="0"/>
              </a:p>
              <a:p>
                <a:r>
                  <a:rPr lang="en-US" dirty="0"/>
                  <a:t>Sequence of operations starting from measured data and parameters</a:t>
                </a:r>
              </a:p>
              <a:p>
                <a:r>
                  <a:rPr lang="en-US" dirty="0"/>
                  <a:t>Loss function computed via a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forward pass</a:t>
                </a:r>
                <a:r>
                  <a:rPr lang="en-US" dirty="0"/>
                  <a:t> in the computation graph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14186-C553-422A-BE29-C86D8D68B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2688747"/>
              </a:xfrm>
              <a:blipFill>
                <a:blip r:embed="rId3"/>
                <a:stretch>
                  <a:fillRect l="-1455" t="-2494" b="-2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9F0E-5612-461D-AFB7-2E2849D1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BF4FA-0EE8-459D-88CB-FA382EC65A76}"/>
              </a:ext>
            </a:extLst>
          </p:cNvPr>
          <p:cNvSpPr/>
          <p:nvPr/>
        </p:nvSpPr>
        <p:spPr>
          <a:xfrm>
            <a:off x="5498867" y="4017922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2FDB41-C4FE-471B-8653-CF59E3C72429}"/>
                  </a:ext>
                </a:extLst>
              </p:cNvPr>
              <p:cNvSpPr txBox="1"/>
              <p:nvPr/>
            </p:nvSpPr>
            <p:spPr>
              <a:xfrm>
                <a:off x="5448532" y="4361870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2FDB41-C4FE-471B-8653-CF59E3C7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32" y="4361870"/>
                <a:ext cx="44461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04FACD6-A3C5-45D4-8CF9-2C849C16AC11}"/>
              </a:ext>
            </a:extLst>
          </p:cNvPr>
          <p:cNvSpPr/>
          <p:nvPr/>
        </p:nvSpPr>
        <p:spPr>
          <a:xfrm>
            <a:off x="7010283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D60F5-8706-458E-8F16-6B3C94FC65D9}"/>
                  </a:ext>
                </a:extLst>
              </p:cNvPr>
              <p:cNvSpPr txBox="1"/>
              <p:nvPr/>
            </p:nvSpPr>
            <p:spPr>
              <a:xfrm>
                <a:off x="6959948" y="436187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D60F5-8706-458E-8F16-6B3C94FC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948" y="4361870"/>
                <a:ext cx="444617" cy="381515"/>
              </a:xfrm>
              <a:prstGeom prst="rect">
                <a:avLst/>
              </a:prstGeom>
              <a:blipFill>
                <a:blip r:embed="rId5"/>
                <a:stretch>
                  <a:fillRect r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42466044-740D-4F82-85CB-C19FCABBE1E3}"/>
              </a:ext>
            </a:extLst>
          </p:cNvPr>
          <p:cNvSpPr/>
          <p:nvPr/>
        </p:nvSpPr>
        <p:spPr>
          <a:xfrm>
            <a:off x="6037160" y="494767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55FD0-4621-4F2D-8B0F-23B88C742B9F}"/>
                  </a:ext>
                </a:extLst>
              </p:cNvPr>
              <p:cNvSpPr txBox="1"/>
              <p:nvPr/>
            </p:nvSpPr>
            <p:spPr>
              <a:xfrm>
                <a:off x="5782692" y="5291619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55FD0-4621-4F2D-8B0F-23B88C742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692" y="5291619"/>
                <a:ext cx="444617" cy="369332"/>
              </a:xfrm>
              <a:prstGeom prst="rect">
                <a:avLst/>
              </a:prstGeom>
              <a:blipFill>
                <a:blip r:embed="rId6"/>
                <a:stretch>
                  <a:fillRect r="-8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E512C0-8A4A-493B-8B77-34B183DAC32F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842815" y="4189896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1F54C7-1D87-48FB-8A08-76F02719DCCA}"/>
              </a:ext>
            </a:extLst>
          </p:cNvPr>
          <p:cNvCxnSpPr>
            <a:stCxn id="12" idx="7"/>
            <a:endCxn id="10" idx="3"/>
          </p:cNvCxnSpPr>
          <p:nvPr/>
        </p:nvCxnSpPr>
        <p:spPr>
          <a:xfrm flipV="1">
            <a:off x="6330738" y="4311500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F0B060-4B9A-4925-9DB8-0FFF661A409F}"/>
              </a:ext>
            </a:extLst>
          </p:cNvPr>
          <p:cNvSpPr/>
          <p:nvPr/>
        </p:nvSpPr>
        <p:spPr>
          <a:xfrm>
            <a:off x="7748477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0D9D6E-555D-4B1D-8C78-E007628F7C4C}"/>
              </a:ext>
            </a:extLst>
          </p:cNvPr>
          <p:cNvCxnSpPr/>
          <p:nvPr/>
        </p:nvCxnSpPr>
        <p:spPr>
          <a:xfrm>
            <a:off x="7322036" y="4189896"/>
            <a:ext cx="45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CB75E-6619-4C07-A21B-00D0E5B6F5D1}"/>
                  </a:ext>
                </a:extLst>
              </p:cNvPr>
              <p:cNvSpPr txBox="1"/>
              <p:nvPr/>
            </p:nvSpPr>
            <p:spPr>
              <a:xfrm>
                <a:off x="7698142" y="436187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CB75E-6619-4C07-A21B-00D0E5B6F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142" y="4361870"/>
                <a:ext cx="444617" cy="381515"/>
              </a:xfrm>
              <a:prstGeom prst="rect">
                <a:avLst/>
              </a:prstGeom>
              <a:blipFill>
                <a:blip r:embed="rId7"/>
                <a:stretch>
                  <a:fillRect r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468E2EF9-7C5A-4643-908B-20A852F1DE96}"/>
              </a:ext>
            </a:extLst>
          </p:cNvPr>
          <p:cNvSpPr/>
          <p:nvPr/>
        </p:nvSpPr>
        <p:spPr>
          <a:xfrm>
            <a:off x="9204720" y="4023514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E6266-0F60-42E0-8DBB-5816E5563A58}"/>
              </a:ext>
            </a:extLst>
          </p:cNvPr>
          <p:cNvSpPr/>
          <p:nvPr/>
        </p:nvSpPr>
        <p:spPr>
          <a:xfrm>
            <a:off x="8231597" y="4953263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1B4BED-8B1B-4A19-9FCD-3E3A9AB0E286}"/>
              </a:ext>
            </a:extLst>
          </p:cNvPr>
          <p:cNvCxnSpPr>
            <a:endCxn id="19" idx="2"/>
          </p:cNvCxnSpPr>
          <p:nvPr/>
        </p:nvCxnSpPr>
        <p:spPr>
          <a:xfrm>
            <a:off x="8037252" y="4195488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804B41-D8C3-4B3C-B7A6-5F6123DFA887}"/>
              </a:ext>
            </a:extLst>
          </p:cNvPr>
          <p:cNvCxnSpPr>
            <a:stCxn id="20" idx="7"/>
            <a:endCxn id="19" idx="3"/>
          </p:cNvCxnSpPr>
          <p:nvPr/>
        </p:nvCxnSpPr>
        <p:spPr>
          <a:xfrm flipV="1">
            <a:off x="8525175" y="4317092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CFEB08-DB31-48B2-AEC8-FFB9DF056153}"/>
                  </a:ext>
                </a:extLst>
              </p:cNvPr>
              <p:cNvSpPr txBox="1"/>
              <p:nvPr/>
            </p:nvSpPr>
            <p:spPr>
              <a:xfrm>
                <a:off x="9348657" y="431150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CFEB08-DB31-48B2-AEC8-FFB9DF05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657" y="4311500"/>
                <a:ext cx="444617" cy="381515"/>
              </a:xfrm>
              <a:prstGeom prst="rect">
                <a:avLst/>
              </a:prstGeom>
              <a:blipFill>
                <a:blip r:embed="rId8"/>
                <a:stretch>
                  <a:fillRect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603FF2-7ABD-45A4-B126-7F4BC4B2F664}"/>
                  </a:ext>
                </a:extLst>
              </p:cNvPr>
              <p:cNvSpPr txBox="1"/>
              <p:nvPr/>
            </p:nvSpPr>
            <p:spPr>
              <a:xfrm>
                <a:off x="7861726" y="5347581"/>
                <a:ext cx="1083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603FF2-7ABD-45A4-B126-7F4BC4B2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726" y="5347581"/>
                <a:ext cx="1083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3E5CEE12-1075-4E03-9549-707B76C94B97}"/>
              </a:ext>
            </a:extLst>
          </p:cNvPr>
          <p:cNvSpPr/>
          <p:nvPr/>
        </p:nvSpPr>
        <p:spPr>
          <a:xfrm>
            <a:off x="10716136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D02D1-A738-4734-8772-F786BFE29944}"/>
              </a:ext>
            </a:extLst>
          </p:cNvPr>
          <p:cNvCxnSpPr>
            <a:endCxn id="25" idx="2"/>
          </p:cNvCxnSpPr>
          <p:nvPr/>
        </p:nvCxnSpPr>
        <p:spPr>
          <a:xfrm>
            <a:off x="9548668" y="4189896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7674E-9998-48EA-99D8-9ADC13CCFD9D}"/>
                  </a:ext>
                </a:extLst>
              </p:cNvPr>
              <p:cNvSpPr txBox="1"/>
              <p:nvPr/>
            </p:nvSpPr>
            <p:spPr>
              <a:xfrm>
                <a:off x="10340246" y="3604657"/>
                <a:ext cx="165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7674E-9998-48EA-99D8-9ADC13CC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246" y="3604657"/>
                <a:ext cx="165576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610286FC-A043-4B00-997C-6ED6E7D02A8D}"/>
              </a:ext>
            </a:extLst>
          </p:cNvPr>
          <p:cNvSpPr/>
          <p:nvPr/>
        </p:nvSpPr>
        <p:spPr>
          <a:xfrm>
            <a:off x="9807971" y="4992450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8BB520-AFB0-4A05-9050-255808868F6C}"/>
              </a:ext>
            </a:extLst>
          </p:cNvPr>
          <p:cNvCxnSpPr>
            <a:stCxn id="28" idx="7"/>
          </p:cNvCxnSpPr>
          <p:nvPr/>
        </p:nvCxnSpPr>
        <p:spPr>
          <a:xfrm flipV="1">
            <a:off x="10101549" y="4356279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E38400-A5AB-451E-9925-D9AA4EE28AC8}"/>
                  </a:ext>
                </a:extLst>
              </p:cNvPr>
              <p:cNvSpPr txBox="1"/>
              <p:nvPr/>
            </p:nvSpPr>
            <p:spPr>
              <a:xfrm>
                <a:off x="9757636" y="5360908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E38400-A5AB-451E-9925-D9AA4EE2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36" y="5360908"/>
                <a:ext cx="444617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607BBE4-73AF-4C9E-A8E4-F17AA63C778C}"/>
              </a:ext>
            </a:extLst>
          </p:cNvPr>
          <p:cNvSpPr/>
          <p:nvPr/>
        </p:nvSpPr>
        <p:spPr>
          <a:xfrm>
            <a:off x="2244391" y="4408981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11647-B32E-4C05-A27D-B9AA1A7FBCE1}"/>
              </a:ext>
            </a:extLst>
          </p:cNvPr>
          <p:cNvSpPr/>
          <p:nvPr/>
        </p:nvSpPr>
        <p:spPr>
          <a:xfrm>
            <a:off x="2244391" y="4975937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2F437D-103F-4E58-9768-3FA5F28E1214}"/>
              </a:ext>
            </a:extLst>
          </p:cNvPr>
          <p:cNvSpPr/>
          <p:nvPr/>
        </p:nvSpPr>
        <p:spPr>
          <a:xfrm>
            <a:off x="2244391" y="5500842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4A023-EF02-47F8-8344-CBDAF5162E56}"/>
              </a:ext>
            </a:extLst>
          </p:cNvPr>
          <p:cNvSpPr txBox="1"/>
          <p:nvPr/>
        </p:nvSpPr>
        <p:spPr>
          <a:xfrm>
            <a:off x="2807143" y="4367462"/>
            <a:ext cx="1882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variable</a:t>
            </a:r>
          </a:p>
          <a:p>
            <a:endParaRPr lang="en-US" dirty="0"/>
          </a:p>
          <a:p>
            <a:r>
              <a:rPr lang="en-US" dirty="0"/>
              <a:t>Observed variable</a:t>
            </a:r>
          </a:p>
          <a:p>
            <a:endParaRPr lang="en-US" dirty="0"/>
          </a:p>
          <a:p>
            <a:r>
              <a:rPr lang="en-US" dirty="0"/>
              <a:t>Trainable variable</a:t>
            </a:r>
          </a:p>
        </p:txBody>
      </p:sp>
    </p:spTree>
    <p:extLst>
      <p:ext uri="{BB962C8B-B14F-4D97-AF65-F5344CB8AC3E}">
        <p14:creationId xmlns:p14="http://schemas.microsoft.com/office/powerpoint/2010/main" val="2636205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C8F1-EEBF-4E70-A29A-351B2DBB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 Example in </a:t>
            </a:r>
            <a:r>
              <a:rPr lang="en-US" dirty="0" err="1"/>
              <a:t>Numpy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4EEDE-5688-46E5-99AF-DFC046121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network:</a:t>
                </a:r>
              </a:p>
              <a:p>
                <a:pPr lvl="1"/>
                <a:r>
                  <a:rPr lang="en-US" dirty="0"/>
                  <a:t>Single hidden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 hidden units, single output unit</a:t>
                </a:r>
              </a:p>
              <a:p>
                <a:pPr lvl="1"/>
                <a:r>
                  <a:rPr lang="en-US" dirty="0"/>
                  <a:t>Sigmoid activation, binary cross entropy loss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4EEDE-5688-46E5-99AF-DFC046121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D1DC-A8BB-47FF-8637-D23C8F3B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FF689-D642-460F-B827-18D823B2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26350"/>
            <a:ext cx="5172343" cy="405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1B941-4BFE-4790-BEEE-306ABA10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78" y="1326814"/>
            <a:ext cx="4611211" cy="37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4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Two Stage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14682" y="1539277"/>
                <a:ext cx="5740998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sample: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First step: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layer</a:t>
                </a:r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linear discriminants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Make a soft decision on each linear region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step: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layer</a:t>
                </a:r>
              </a:p>
              <a:p>
                <a:pPr lvl="1"/>
                <a:r>
                  <a:rPr lang="en-US" dirty="0"/>
                  <a:t>Linear step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4682" y="1539277"/>
                <a:ext cx="5740998" cy="4329817"/>
              </a:xfrm>
              <a:blipFill>
                <a:blip r:embed="rId3"/>
                <a:stretch>
                  <a:fillRect l="-254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4703" y="1676399"/>
            <a:ext cx="4449673" cy="2921413"/>
            <a:chOff x="633315" y="1879826"/>
            <a:chExt cx="4991100" cy="3228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15" y="1879826"/>
              <a:ext cx="4991100" cy="322897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375647" y="3263153"/>
              <a:ext cx="2958353" cy="144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53671" y="2088776"/>
              <a:ext cx="1685364" cy="26894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53671" y="1981200"/>
              <a:ext cx="2832720" cy="17229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39035" y="2017059"/>
              <a:ext cx="2294965" cy="1687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994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do we compute gradient?</a:t>
                </a:r>
              </a:p>
              <a:p>
                <a:r>
                  <a:rPr lang="en-US" dirty="0"/>
                  <a:t>Consider a three node computation graph: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If variables were scalars, we could compute gradients via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happens for tensors?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A092D6-50CA-4F4A-9587-F807F2CC99EF}"/>
              </a:ext>
            </a:extLst>
          </p:cNvPr>
          <p:cNvSpPr/>
          <p:nvPr/>
        </p:nvSpPr>
        <p:spPr>
          <a:xfrm>
            <a:off x="6837077" y="1664035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9B2A7F-3CD2-416F-A528-590E2B15B95A}"/>
              </a:ext>
            </a:extLst>
          </p:cNvPr>
          <p:cNvSpPr/>
          <p:nvPr/>
        </p:nvSpPr>
        <p:spPr>
          <a:xfrm>
            <a:off x="8348493" y="165844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89D413-5528-4F98-94E0-2FA952AA8B31}"/>
              </a:ext>
            </a:extLst>
          </p:cNvPr>
          <p:cNvCxnSpPr>
            <a:endCxn id="6" idx="2"/>
          </p:cNvCxnSpPr>
          <p:nvPr/>
        </p:nvCxnSpPr>
        <p:spPr>
          <a:xfrm>
            <a:off x="7181025" y="183041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26F65B0-A7C2-4CB2-A193-EDD0F950AF56}"/>
              </a:ext>
            </a:extLst>
          </p:cNvPr>
          <p:cNvSpPr/>
          <p:nvPr/>
        </p:nvSpPr>
        <p:spPr>
          <a:xfrm>
            <a:off x="9840845" y="165844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1196A5-23C6-4283-B73B-40D6D9C61C60}"/>
              </a:ext>
            </a:extLst>
          </p:cNvPr>
          <p:cNvCxnSpPr>
            <a:cxnSpLocks/>
          </p:cNvCxnSpPr>
          <p:nvPr/>
        </p:nvCxnSpPr>
        <p:spPr>
          <a:xfrm>
            <a:off x="8692441" y="183041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6F2C20-3A62-4737-85BC-463998B39160}"/>
                  </a:ext>
                </a:extLst>
              </p:cNvPr>
              <p:cNvSpPr txBox="1"/>
              <p:nvPr/>
            </p:nvSpPr>
            <p:spPr>
              <a:xfrm>
                <a:off x="6900234" y="2068014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6F2C20-3A62-4737-85BC-463998B39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234" y="2068014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C84416-C06D-4292-9F42-752AA8E58D98}"/>
                  </a:ext>
                </a:extLst>
              </p:cNvPr>
              <p:cNvSpPr txBox="1"/>
              <p:nvPr/>
            </p:nvSpPr>
            <p:spPr>
              <a:xfrm>
                <a:off x="8428807" y="2086478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C84416-C06D-4292-9F42-752AA8E58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807" y="2086478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33333" r="-300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E3B466-6498-4BA4-92C1-187C6D018674}"/>
                  </a:ext>
                </a:extLst>
              </p:cNvPr>
              <p:cNvSpPr txBox="1"/>
              <p:nvPr/>
            </p:nvSpPr>
            <p:spPr>
              <a:xfrm>
                <a:off x="9960778" y="2086478"/>
                <a:ext cx="16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E3B466-6498-4BA4-92C1-187C6D01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78" y="2086478"/>
                <a:ext cx="169085" cy="276999"/>
              </a:xfrm>
              <a:prstGeom prst="rect">
                <a:avLst/>
              </a:prstGeom>
              <a:blipFill>
                <a:blip r:embed="rId6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267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Chain Rule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Tensor case: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First, compute gradient tensors: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has 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How to compute this?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65A33E-B772-4656-9305-D881FB96CB13}"/>
              </a:ext>
            </a:extLst>
          </p:cNvPr>
          <p:cNvSpPr/>
          <p:nvPr/>
        </p:nvSpPr>
        <p:spPr>
          <a:xfrm>
            <a:off x="5971663" y="1876307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D1CEA-3A2E-4638-AC55-AEDA46A42BA4}"/>
              </a:ext>
            </a:extLst>
          </p:cNvPr>
          <p:cNvSpPr/>
          <p:nvPr/>
        </p:nvSpPr>
        <p:spPr>
          <a:xfrm>
            <a:off x="7483079" y="187071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BAECA-6F17-4D9A-BAD7-41CED05D686F}"/>
              </a:ext>
            </a:extLst>
          </p:cNvPr>
          <p:cNvCxnSpPr>
            <a:endCxn id="6" idx="2"/>
          </p:cNvCxnSpPr>
          <p:nvPr/>
        </p:nvCxnSpPr>
        <p:spPr>
          <a:xfrm>
            <a:off x="6315611" y="2042689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6E4A0F6-C30D-450D-A117-CF5D25E0AC5D}"/>
              </a:ext>
            </a:extLst>
          </p:cNvPr>
          <p:cNvSpPr/>
          <p:nvPr/>
        </p:nvSpPr>
        <p:spPr>
          <a:xfrm>
            <a:off x="8975431" y="1870715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91B4E-1383-4CF9-B4BE-4E378145CA49}"/>
              </a:ext>
            </a:extLst>
          </p:cNvPr>
          <p:cNvCxnSpPr>
            <a:cxnSpLocks/>
          </p:cNvCxnSpPr>
          <p:nvPr/>
        </p:nvCxnSpPr>
        <p:spPr>
          <a:xfrm>
            <a:off x="7827027" y="2042689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E8F3-3CEB-4D9B-B118-DEBE0566489C}"/>
                  </a:ext>
                </a:extLst>
              </p:cNvPr>
              <p:cNvSpPr txBox="1"/>
              <p:nvPr/>
            </p:nvSpPr>
            <p:spPr>
              <a:xfrm>
                <a:off x="6034820" y="2280286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E8F3-3CEB-4D9B-B118-DEBE0566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820" y="2280286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F9BDC3-855D-48E8-8219-5641C5B3715A}"/>
                  </a:ext>
                </a:extLst>
              </p:cNvPr>
              <p:cNvSpPr txBox="1"/>
              <p:nvPr/>
            </p:nvSpPr>
            <p:spPr>
              <a:xfrm>
                <a:off x="7156064" y="2280643"/>
                <a:ext cx="943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F9BDC3-855D-48E8-8219-5641C5B3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64" y="2280643"/>
                <a:ext cx="943079" cy="276999"/>
              </a:xfrm>
              <a:prstGeom prst="rect">
                <a:avLst/>
              </a:prstGeom>
              <a:blipFill>
                <a:blip r:embed="rId5"/>
                <a:stretch>
                  <a:fillRect l="-5806" t="-2174" r="-83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81C0E-44E0-4FF7-B7AC-923E0A9B17C5}"/>
                  </a:ext>
                </a:extLst>
              </p:cNvPr>
              <p:cNvSpPr txBox="1"/>
              <p:nvPr/>
            </p:nvSpPr>
            <p:spPr>
              <a:xfrm>
                <a:off x="8685038" y="2261864"/>
                <a:ext cx="941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81C0E-44E0-4FF7-B7AC-923E0A9B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38" y="2261864"/>
                <a:ext cx="941668" cy="276999"/>
              </a:xfrm>
              <a:prstGeom prst="rect">
                <a:avLst/>
              </a:prstGeom>
              <a:blipFill>
                <a:blip r:embed="rId6"/>
                <a:stretch>
                  <a:fillRect l="-3247" t="-2222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767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Chain Rule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66093"/>
                <a:ext cx="10058400" cy="4003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Next, apply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tensor chain rule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Sometimes write with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tensor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inner product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66093"/>
                <a:ext cx="10058400" cy="4003001"/>
              </a:xfrm>
              <a:blipFill>
                <a:blip r:embed="rId3"/>
                <a:stretch>
                  <a:fillRect l="-1455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65A33E-B772-4656-9305-D881FB96CB13}"/>
              </a:ext>
            </a:extLst>
          </p:cNvPr>
          <p:cNvSpPr/>
          <p:nvPr/>
        </p:nvSpPr>
        <p:spPr>
          <a:xfrm>
            <a:off x="7572413" y="1533328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BD1CEA-3A2E-4638-AC55-AEDA46A42BA4}"/>
              </a:ext>
            </a:extLst>
          </p:cNvPr>
          <p:cNvSpPr/>
          <p:nvPr/>
        </p:nvSpPr>
        <p:spPr>
          <a:xfrm>
            <a:off x="9083829" y="1527736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3BAECA-6F17-4D9A-BAD7-41CED05D686F}"/>
              </a:ext>
            </a:extLst>
          </p:cNvPr>
          <p:cNvCxnSpPr>
            <a:endCxn id="6" idx="2"/>
          </p:cNvCxnSpPr>
          <p:nvPr/>
        </p:nvCxnSpPr>
        <p:spPr>
          <a:xfrm>
            <a:off x="7916361" y="1699710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6E4A0F6-C30D-450D-A117-CF5D25E0AC5D}"/>
              </a:ext>
            </a:extLst>
          </p:cNvPr>
          <p:cNvSpPr/>
          <p:nvPr/>
        </p:nvSpPr>
        <p:spPr>
          <a:xfrm>
            <a:off x="10576181" y="1527736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991B4E-1383-4CF9-B4BE-4E378145CA49}"/>
              </a:ext>
            </a:extLst>
          </p:cNvPr>
          <p:cNvCxnSpPr>
            <a:cxnSpLocks/>
          </p:cNvCxnSpPr>
          <p:nvPr/>
        </p:nvCxnSpPr>
        <p:spPr>
          <a:xfrm>
            <a:off x="9427777" y="1699710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E8F3-3CEB-4D9B-B118-DEBE0566489C}"/>
                  </a:ext>
                </a:extLst>
              </p:cNvPr>
              <p:cNvSpPr txBox="1"/>
              <p:nvPr/>
            </p:nvSpPr>
            <p:spPr>
              <a:xfrm>
                <a:off x="7635570" y="1937307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E8F3-3CEB-4D9B-B118-DEBE0566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570" y="1937307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F9BDC3-855D-48E8-8219-5641C5B3715A}"/>
                  </a:ext>
                </a:extLst>
              </p:cNvPr>
              <p:cNvSpPr txBox="1"/>
              <p:nvPr/>
            </p:nvSpPr>
            <p:spPr>
              <a:xfrm>
                <a:off x="8756814" y="1937664"/>
                <a:ext cx="943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F9BDC3-855D-48E8-8219-5641C5B3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814" y="1937664"/>
                <a:ext cx="943079" cy="276999"/>
              </a:xfrm>
              <a:prstGeom prst="rect">
                <a:avLst/>
              </a:prstGeom>
              <a:blipFill>
                <a:blip r:embed="rId5"/>
                <a:stretch>
                  <a:fillRect l="-5806" t="-2222" r="-83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81C0E-44E0-4FF7-B7AC-923E0A9B17C5}"/>
                  </a:ext>
                </a:extLst>
              </p:cNvPr>
              <p:cNvSpPr txBox="1"/>
              <p:nvPr/>
            </p:nvSpPr>
            <p:spPr>
              <a:xfrm>
                <a:off x="10285788" y="1918885"/>
                <a:ext cx="941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81C0E-44E0-4FF7-B7AC-923E0A9B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788" y="1918885"/>
                <a:ext cx="941668" cy="276999"/>
              </a:xfrm>
              <a:prstGeom prst="rect">
                <a:avLst/>
              </a:prstGeom>
              <a:blipFill>
                <a:blip r:embed="rId6"/>
                <a:stretch>
                  <a:fillRect l="-3226" t="-2222" r="-83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0CDC982A-4B5A-443E-A87E-DD41485A27B2}"/>
              </a:ext>
            </a:extLst>
          </p:cNvPr>
          <p:cNvSpPr/>
          <p:nvPr/>
        </p:nvSpPr>
        <p:spPr>
          <a:xfrm rot="16200000">
            <a:off x="5898554" y="3073546"/>
            <a:ext cx="457006" cy="1402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1D8E7C-6CA8-48E6-BCB3-ABF7A7398793}"/>
                  </a:ext>
                </a:extLst>
              </p:cNvPr>
              <p:cNvSpPr txBox="1"/>
              <p:nvPr/>
            </p:nvSpPr>
            <p:spPr>
              <a:xfrm>
                <a:off x="4990025" y="4041416"/>
                <a:ext cx="25823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Sum over indices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1D8E7C-6CA8-48E6-BCB3-ABF7A739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25" y="4041416"/>
                <a:ext cx="2582388" cy="369332"/>
              </a:xfrm>
              <a:prstGeom prst="rect">
                <a:avLst/>
              </a:prstGeom>
              <a:blipFill>
                <a:blip r:embed="rId7"/>
                <a:stretch>
                  <a:fillRect l="-21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515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DC06-BE39-4AF5-BCDD-59D7CED1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Chain Rule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E0502-0DD0-4029-9CF4-42FBA258DD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all about keeping track of indices!</a:t>
                </a:r>
              </a:p>
              <a:p>
                <a:r>
                  <a:rPr lang="en-US" dirty="0"/>
                  <a:t>Step 1.  Decide on some indexing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2. Compute all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Step 3.  Use tensor chain rule 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⋯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,…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DE0502-0DD0-4029-9CF4-42FBA258D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74984-7030-46BC-9FDE-A24B4846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4601AC-CC51-42F5-BA47-2E78F0A63102}"/>
              </a:ext>
            </a:extLst>
          </p:cNvPr>
          <p:cNvSpPr/>
          <p:nvPr/>
        </p:nvSpPr>
        <p:spPr>
          <a:xfrm>
            <a:off x="7343263" y="160560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24C5A9-30B7-4D4E-B2E0-B66387F293FD}"/>
              </a:ext>
            </a:extLst>
          </p:cNvPr>
          <p:cNvSpPr/>
          <p:nvPr/>
        </p:nvSpPr>
        <p:spPr>
          <a:xfrm>
            <a:off x="8854679" y="1600014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966198-0C61-4B56-800C-A56478E406AE}"/>
              </a:ext>
            </a:extLst>
          </p:cNvPr>
          <p:cNvCxnSpPr>
            <a:endCxn id="6" idx="2"/>
          </p:cNvCxnSpPr>
          <p:nvPr/>
        </p:nvCxnSpPr>
        <p:spPr>
          <a:xfrm>
            <a:off x="7687211" y="1771988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EEB3951-E3E8-4BB2-A25F-162425D13920}"/>
              </a:ext>
            </a:extLst>
          </p:cNvPr>
          <p:cNvSpPr/>
          <p:nvPr/>
        </p:nvSpPr>
        <p:spPr>
          <a:xfrm>
            <a:off x="10347031" y="1600014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DB7A1E-67FB-4D0E-9584-AA053BA32341}"/>
              </a:ext>
            </a:extLst>
          </p:cNvPr>
          <p:cNvCxnSpPr>
            <a:cxnSpLocks/>
          </p:cNvCxnSpPr>
          <p:nvPr/>
        </p:nvCxnSpPr>
        <p:spPr>
          <a:xfrm>
            <a:off x="9198627" y="1771988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8B360-815D-4249-8A54-A704CD6E39EF}"/>
                  </a:ext>
                </a:extLst>
              </p:cNvPr>
              <p:cNvSpPr txBox="1"/>
              <p:nvPr/>
            </p:nvSpPr>
            <p:spPr>
              <a:xfrm>
                <a:off x="7406420" y="200958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78B360-815D-4249-8A54-A704CD6E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420" y="2009585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879F1-DC6D-40FF-9754-2BBF4DB33826}"/>
                  </a:ext>
                </a:extLst>
              </p:cNvPr>
              <p:cNvSpPr txBox="1"/>
              <p:nvPr/>
            </p:nvSpPr>
            <p:spPr>
              <a:xfrm>
                <a:off x="8527664" y="2009942"/>
                <a:ext cx="943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879F1-DC6D-40FF-9754-2BBF4DB3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664" y="2009942"/>
                <a:ext cx="943079" cy="276999"/>
              </a:xfrm>
              <a:prstGeom prst="rect">
                <a:avLst/>
              </a:prstGeom>
              <a:blipFill>
                <a:blip r:embed="rId4"/>
                <a:stretch>
                  <a:fillRect l="-5806" t="-4444" r="-83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006B5-E3BB-44BE-A5F2-85864E68C0EB}"/>
                  </a:ext>
                </a:extLst>
              </p:cNvPr>
              <p:cNvSpPr txBox="1"/>
              <p:nvPr/>
            </p:nvSpPr>
            <p:spPr>
              <a:xfrm>
                <a:off x="10056638" y="1991163"/>
                <a:ext cx="941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006B5-E3BB-44BE-A5F2-85864E68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38" y="1991163"/>
                <a:ext cx="941668" cy="276999"/>
              </a:xfrm>
              <a:prstGeom prst="rect">
                <a:avLst/>
              </a:prstGeom>
              <a:blipFill>
                <a:blip r:embed="rId5"/>
                <a:stretch>
                  <a:fillRect l="-3247" t="-4444" r="-909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26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on a Computation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76905"/>
                <a:ext cx="5444584" cy="43003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Backpropagation: </a:t>
                </a:r>
                <a:r>
                  <a:rPr lang="en-US" dirty="0"/>
                  <a:t> Compute gradients backwards</a:t>
                </a:r>
              </a:p>
              <a:p>
                <a:pPr lvl="1"/>
                <a:r>
                  <a:rPr lang="en-US" dirty="0"/>
                  <a:t>Use tensor dot products and chain rule</a:t>
                </a:r>
              </a:p>
              <a:p>
                <a:r>
                  <a:rPr lang="en-US" dirty="0"/>
                  <a:t>First compute all derivatives of all the variables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/>
                  <a:t>Then compute gradient of parameters: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76905"/>
                <a:ext cx="5444584" cy="4300353"/>
              </a:xfrm>
              <a:blipFill>
                <a:blip r:embed="rId3"/>
                <a:stretch>
                  <a:fillRect l="-2326" t="-2353" b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9588D50-54CC-43C4-8305-9F5B57B8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44" y="1702726"/>
            <a:ext cx="4490983" cy="14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27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416F-5DCC-C34D-BF48-64C11F94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Calculation for a Simple Neural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BFDE-B497-DE47-89B1-C8582EC74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89BD-DD6C-104B-AAF1-D211CD1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77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EDDA-CD16-4A40-9315-10FBE055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E2CB-E0AD-8E4F-B280-CF314634C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skipped. You only need to know how to do it as illustrated in class.</a:t>
            </a:r>
          </a:p>
          <a:p>
            <a:r>
              <a:rPr lang="en-US" dirty="0"/>
              <a:t>But you are encouraged to go through the systematic way of gradient calculation illustrated in the following example!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9DDE-4990-C545-9928-BE3B08EA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05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Continue our example:</a:t>
                </a:r>
              </a:p>
              <a:p>
                <a:pPr lvl="1"/>
                <a:r>
                  <a:rPr lang="en-US" dirty="0"/>
                  <a:t>Single hidden layer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hidden units, single output unit</a:t>
                </a:r>
              </a:p>
              <a:p>
                <a:pPr lvl="1"/>
                <a:r>
                  <a:rPr lang="en-US" dirty="0"/>
                  <a:t>Sigmoid activation, binary cross entropy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input dimension </a:t>
                </a:r>
              </a:p>
              <a:p>
                <a:r>
                  <a:rPr lang="en-US" dirty="0"/>
                  <a:t>Loss node: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,….,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,  shape = 1xN</a:t>
                </a:r>
              </a:p>
              <a:p>
                <a:pPr lvl="1"/>
                <a:r>
                  <a:rPr lang="en-US" dirty="0"/>
                  <a:t>Ex.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)=−(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1−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𝑜𝑖</m:t>
                                        </m:r>
                                      </m:sub>
                                    </m:sSub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𝑜𝑖</m:t>
                                        </m:r>
                                      </m:sub>
                                    </m:sSub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9644383" y="1702496"/>
            <a:ext cx="927463" cy="7716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0D33EFE-7E7D-B040-B24E-A39B486F39DA}"/>
              </a:ext>
            </a:extLst>
          </p:cNvPr>
          <p:cNvSpPr/>
          <p:nvPr/>
        </p:nvSpPr>
        <p:spPr>
          <a:xfrm>
            <a:off x="10595314" y="1682014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35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Gradient: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m=1,…,M, </a:t>
                </a:r>
                <a:r>
                  <a:rPr lang="en-US" dirty="0" err="1"/>
                  <a:t>i</a:t>
                </a:r>
                <a:r>
                  <a:rPr lang="en-US" dirty="0"/>
                  <a:t>=1,…,N, </a:t>
                </a:r>
              </a:p>
              <a:p>
                <a:pPr lvl="1"/>
                <a:r>
                  <a:rPr lang="en-US" dirty="0"/>
                  <a:t>Other partial derivatives are zero</a:t>
                </a:r>
              </a:p>
              <a:p>
                <a:r>
                  <a:rPr lang="en-US" dirty="0"/>
                  <a:t>Apply chain rule: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=&lt;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(sum over </a:t>
                </a:r>
                <a:r>
                  <a:rPr lang="en-US" dirty="0" err="1"/>
                  <a:t>i</a:t>
                </a:r>
                <a:r>
                  <a:rPr lang="en-US" dirty="0"/>
                  <a:t>),  1xM</a:t>
                </a:r>
              </a:p>
              <a:p>
                <a:r>
                  <a:rPr lang="en-US" dirty="0"/>
                  <a:t>Similarly obtain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/>
                    </m:sSup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(sum over </a:t>
                </a:r>
                <a:r>
                  <a:rPr lang="en-US" dirty="0" err="1"/>
                  <a:t>i</a:t>
                </a:r>
                <a:r>
                  <a:rPr lang="en-US" dirty="0"/>
                  <a:t>), 1x1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51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9081049" y="2533058"/>
            <a:ext cx="716096" cy="6250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1298BCF-7294-2648-A62D-555662666AC5}"/>
              </a:ext>
            </a:extLst>
          </p:cNvPr>
          <p:cNvSpPr/>
          <p:nvPr/>
        </p:nvSpPr>
        <p:spPr>
          <a:xfrm>
            <a:off x="10797632" y="1682014"/>
            <a:ext cx="716096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7620DE28-CC8E-264F-9CDB-EE44CA99F062}"/>
              </a:ext>
            </a:extLst>
          </p:cNvPr>
          <p:cNvSpPr/>
          <p:nvPr/>
        </p:nvSpPr>
        <p:spPr>
          <a:xfrm>
            <a:off x="9705389" y="1796991"/>
            <a:ext cx="716096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01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/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Gradient: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m=1,…,M</a:t>
                </a:r>
              </a:p>
              <a:p>
                <a:pPr lvl="1"/>
                <a:r>
                  <a:rPr lang="en-US" dirty="0"/>
                  <a:t>Other partial derivatives are zero</a:t>
                </a:r>
              </a:p>
              <a:p>
                <a:r>
                  <a:rPr lang="en-US" dirty="0"/>
                  <a:t>Apply chain rule: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51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00" y="1892720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8366973" y="2047338"/>
            <a:ext cx="716096" cy="6250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95196182-D13A-4D41-85D2-AC40E2752BC9}"/>
              </a:ext>
            </a:extLst>
          </p:cNvPr>
          <p:cNvSpPr/>
          <p:nvPr/>
        </p:nvSpPr>
        <p:spPr>
          <a:xfrm>
            <a:off x="10228217" y="1900719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F60E30E0-FDDA-C54B-8A29-7AFCF7B24CFA}"/>
              </a:ext>
            </a:extLst>
          </p:cNvPr>
          <p:cNvSpPr/>
          <p:nvPr/>
        </p:nvSpPr>
        <p:spPr>
          <a:xfrm>
            <a:off x="9274177" y="2047337"/>
            <a:ext cx="784223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Block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203923"/>
              </a:xfrm>
            </p:spPr>
            <p:txBody>
              <a:bodyPr/>
              <a:lstStyle/>
              <a:p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203923"/>
              </a:xfrm>
              <a:blipFill>
                <a:blip r:embed="rId3"/>
                <a:stretch>
                  <a:fillRect l="-1455" t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C4C264-0B91-4C7B-A6CB-A9B7341AD42A}"/>
              </a:ext>
            </a:extLst>
          </p:cNvPr>
          <p:cNvGrpSpPr/>
          <p:nvPr/>
        </p:nvGrpSpPr>
        <p:grpSpPr>
          <a:xfrm>
            <a:off x="1409983" y="2513413"/>
            <a:ext cx="8422517" cy="3467647"/>
            <a:chOff x="1409983" y="2513413"/>
            <a:chExt cx="8422517" cy="3467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568392" y="4316466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392" y="4316466"/>
                  <a:ext cx="3679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1409983" y="469835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77036" y="3241297"/>
              <a:ext cx="833716" cy="16220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90251" y="2540013"/>
                  <a:ext cx="185544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251" y="2540013"/>
                  <a:ext cx="1855444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18845" y="2530922"/>
                  <a:ext cx="9332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Sigmoid</a:t>
                  </a:r>
                  <a:br>
                    <a:rPr lang="en-US" dirty="0"/>
                  </a:b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845" y="2530922"/>
                  <a:ext cx="933269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882" t="-4717" r="-5229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713153" y="3639042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06879" y="4063988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49841" y="3244066"/>
              <a:ext cx="833716" cy="15234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4" idx="6"/>
            </p:cNvCxnSpPr>
            <p:nvPr/>
          </p:nvCxnSpPr>
          <p:spPr>
            <a:xfrm>
              <a:off x="1879897" y="3719725"/>
              <a:ext cx="3971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873623" y="4107710"/>
              <a:ext cx="403413" cy="8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8574270" y="4404167"/>
              <a:ext cx="1258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Soft binary </a:t>
              </a:r>
              <a:br>
                <a:rPr lang="en-US" dirty="0"/>
              </a:br>
              <a:r>
                <a:rPr lang="en-US" dirty="0"/>
                <a:t>decision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51100" y="5542035"/>
              <a:ext cx="137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04959" y="3339920"/>
              <a:ext cx="2742066" cy="278152"/>
              <a:chOff x="5290262" y="2631152"/>
              <a:chExt cx="2742066" cy="2781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59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Oval 66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3268653" y="4683333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653" y="4683333"/>
                  <a:ext cx="4968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5168524" y="4681166"/>
                  <a:ext cx="5273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524" y="4681166"/>
                  <a:ext cx="52732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3104959" y="3665906"/>
              <a:ext cx="2742066" cy="278152"/>
              <a:chOff x="5290262" y="2631152"/>
              <a:chExt cx="2742066" cy="27815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Arrow Connector 98"/>
              <p:cNvCxnSpPr>
                <a:stCxn id="9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Oval 10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3104959" y="4005769"/>
              <a:ext cx="2742066" cy="278152"/>
              <a:chOff x="5290262" y="2631152"/>
              <a:chExt cx="2742066" cy="278152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: Shape 11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" name="Oval 11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3094528" y="4373435"/>
              <a:ext cx="2742066" cy="278152"/>
              <a:chOff x="5290262" y="2631152"/>
              <a:chExt cx="2742066" cy="27815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1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" name="Oval 12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269663" y="2513413"/>
                  <a:ext cx="199407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9663" y="2513413"/>
                  <a:ext cx="1994072" cy="646331"/>
                </a:xfrm>
                <a:prstGeom prst="rect">
                  <a:avLst/>
                </a:prstGeom>
                <a:blipFill>
                  <a:blip r:embed="rId9"/>
                  <a:stretch>
                    <a:fillRect t="-47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6696804" y="3804982"/>
              <a:ext cx="2742066" cy="278152"/>
              <a:chOff x="5290262" y="2631152"/>
              <a:chExt cx="2742066" cy="27815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29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3" name="Group 132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" name="Oval 133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8873445" y="4071241"/>
                  <a:ext cx="5273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3445" y="4071241"/>
                  <a:ext cx="52732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6901740" y="4072907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740" y="4072907"/>
                  <a:ext cx="49686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7474959" y="2899525"/>
                  <a:ext cx="9332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Sigmoid</a:t>
                  </a:r>
                  <a:br>
                    <a:rPr lang="en-US" dirty="0"/>
                  </a:b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959" y="2899525"/>
                  <a:ext cx="933269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5229" t="-5660" r="-5882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 rot="5400000">
              <a:off x="3259729" y="3946828"/>
              <a:ext cx="477925" cy="26896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303779" y="5611728"/>
              <a:ext cx="168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layer</a:t>
              </a:r>
            </a:p>
          </p:txBody>
        </p:sp>
        <p:sp>
          <p:nvSpPr>
            <p:cNvPr id="142" name="Right Brace 141"/>
            <p:cNvSpPr/>
            <p:nvPr/>
          </p:nvSpPr>
          <p:spPr>
            <a:xfrm rot="5400000">
              <a:off x="6896095" y="3861755"/>
              <a:ext cx="477925" cy="28784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42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4,…)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Following previous procedures, in class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=&lt;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sum over N, </a:t>
                </a:r>
                <a:r>
                  <a:rPr lang="en-US" dirty="0" err="1">
                    <a:solidFill>
                      <a:schemeClr val="tx1"/>
                    </a:solidFill>
                  </a:rPr>
                  <a:t>DxM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 err="1">
                    <a:solidFill>
                      <a:schemeClr val="tx1"/>
                    </a:solidFill>
                  </a:rPr>
                  <a:t>NxM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1xD,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 err="1">
                    <a:solidFill>
                      <a:schemeClr val="tx1"/>
                    </a:solidFill>
                  </a:rPr>
                  <a:t>NxDxM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Summary:</a:t>
                </a:r>
              </a:p>
              <a:p>
                <a:pPr lvl="1"/>
                <a:r>
                  <a:rPr lang="en-US" dirty="0"/>
                  <a:t>Forward pass:  Compute hidden nodes and loss</a:t>
                </a:r>
              </a:p>
              <a:p>
                <a:pPr lvl="1"/>
                <a:r>
                  <a:rPr lang="en-US" dirty="0"/>
                  <a:t>Backward pass:  Compute gradients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01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8827956" y="1763485"/>
            <a:ext cx="518838" cy="71029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3C0DA4-7785-429D-A644-B1D1254D46AA}"/>
              </a:ext>
            </a:extLst>
          </p:cNvPr>
          <p:cNvSpPr/>
          <p:nvPr/>
        </p:nvSpPr>
        <p:spPr>
          <a:xfrm>
            <a:off x="8266983" y="1763485"/>
            <a:ext cx="518838" cy="71029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6C5F0E-2C50-47D9-BB5F-955FE6003B2C}"/>
              </a:ext>
            </a:extLst>
          </p:cNvPr>
          <p:cNvSpPr/>
          <p:nvPr/>
        </p:nvSpPr>
        <p:spPr>
          <a:xfrm>
            <a:off x="7658338" y="2559986"/>
            <a:ext cx="518838" cy="6898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34FDB677-3A25-7C43-B481-5332F95A3EB3}"/>
              </a:ext>
            </a:extLst>
          </p:cNvPr>
          <p:cNvSpPr/>
          <p:nvPr/>
        </p:nvSpPr>
        <p:spPr>
          <a:xfrm>
            <a:off x="10595314" y="1682014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2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E959-E9EB-E94E-8A4F-83C25359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and Data Normalization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9DF1-F663-AD4B-820B-A123F1F0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by gradient descent algorithm depends on the initial solution</a:t>
            </a:r>
          </a:p>
          <a:p>
            <a:r>
              <a:rPr lang="en-US" dirty="0"/>
              <a:t>Typically weights are set to random values near zero.</a:t>
            </a:r>
          </a:p>
          <a:p>
            <a:r>
              <a:rPr lang="en-US" dirty="0"/>
              <a:t>Small weights make the network behave like linear classifier. Hence model starts out nearly linearly, and becomes nonlinear as weights increase during the training process.</a:t>
            </a:r>
          </a:p>
          <a:p>
            <a:r>
              <a:rPr lang="en-US" dirty="0"/>
              <a:t>Starting with large weights often lead to poor results.</a:t>
            </a:r>
          </a:p>
          <a:p>
            <a:r>
              <a:rPr lang="en-US" dirty="0"/>
              <a:t>Normalizing data to zero mean and unit variance allows all input dimensions be treated equally and facilitate better convergence.</a:t>
            </a:r>
          </a:p>
          <a:p>
            <a:r>
              <a:rPr lang="en-US" dirty="0"/>
              <a:t>With normalized data, it is typical to initialize the weights to be uniform in [-0.7, 0.7] [ESL]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8C2F-19D1-FB40-AA3A-8D55B6E3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79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02CA-F327-A940-A41A-B42AEB53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87A2-D4A8-3A4F-96B3-648F212D6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avoid the weights get too large, can add a penalty term explicitly, with regularization level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Ridge penalty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Total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in gradient calculation</a:t>
                </a:r>
              </a:p>
              <a:p>
                <a:r>
                  <a:rPr lang="en-US" dirty="0"/>
                  <a:t>Typically used regularization</a:t>
                </a:r>
              </a:p>
              <a:p>
                <a:pPr lvl="1"/>
                <a:r>
                  <a:rPr lang="en-US" dirty="0"/>
                  <a:t>L2 = Ridge: Shrink the sizes of weights</a:t>
                </a:r>
              </a:p>
              <a:p>
                <a:pPr lvl="1"/>
                <a:r>
                  <a:rPr lang="en-US" dirty="0"/>
                  <a:t>L1: Prefer sparse set of weights</a:t>
                </a:r>
              </a:p>
              <a:p>
                <a:pPr lvl="1"/>
                <a:r>
                  <a:rPr lang="en-US" dirty="0"/>
                  <a:t>L1-L2: use a combination of both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87A2-D4A8-3A4F-96B3-648F212D6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B25A8-400C-5040-88D8-96AD6DEA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466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D143-055C-284E-8798-67DC9F81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DBA620-8903-FF49-8F66-B210AC832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1" y="1482002"/>
            <a:ext cx="7072478" cy="46035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1E4B7-4447-E441-AF6E-AD4DCEBE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50A68-8A46-D846-8AB7-ECD471C32483}"/>
              </a:ext>
            </a:extLst>
          </p:cNvPr>
          <p:cNvSpPr txBox="1"/>
          <p:nvPr/>
        </p:nvSpPr>
        <p:spPr>
          <a:xfrm>
            <a:off x="7926344" y="1747777"/>
            <a:ext cx="3229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regularization tries to make the output at each layer small or sparse.</a:t>
            </a:r>
          </a:p>
        </p:txBody>
      </p:sp>
    </p:spTree>
    <p:extLst>
      <p:ext uri="{BB962C8B-B14F-4D97-AF65-F5344CB8AC3E}">
        <p14:creationId xmlns:p14="http://schemas.microsoft.com/office/powerpoint/2010/main" val="1555807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6E2-A956-4A48-9F15-538E3859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network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E954-FA7B-2D4A-9C3F-20E16F4F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layers (typically not more than 2)</a:t>
            </a:r>
          </a:p>
          <a:p>
            <a:r>
              <a:rPr lang="en-US" dirty="0"/>
              <a:t>Number of hidden units in the hidden layer</a:t>
            </a:r>
          </a:p>
          <a:p>
            <a:r>
              <a:rPr lang="en-US" dirty="0"/>
              <a:t>Regularization level</a:t>
            </a:r>
          </a:p>
          <a:p>
            <a:r>
              <a:rPr lang="en-US" dirty="0"/>
              <a:t>Learning rate </a:t>
            </a:r>
          </a:p>
          <a:p>
            <a:r>
              <a:rPr lang="en-US" dirty="0"/>
              <a:t>Determined by maximizing the cross validation error through typically exhaustive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7DC-882F-7F48-96B7-027CB64E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50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2772-5392-465D-9242-BACB8B94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0AD6-4361-4A96-8750-56F4A3B5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a neural network with a single hidden layer</a:t>
            </a:r>
          </a:p>
          <a:p>
            <a:pPr lvl="1"/>
            <a:r>
              <a:rPr lang="en-US" dirty="0"/>
              <a:t>Describe mappings for the hidden and output units</a:t>
            </a:r>
          </a:p>
          <a:p>
            <a:r>
              <a:rPr lang="en-US" dirty="0"/>
              <a:t>Manually compute output regions for very simple networks</a:t>
            </a:r>
          </a:p>
          <a:p>
            <a:r>
              <a:rPr lang="en-US" dirty="0"/>
              <a:t>Select the loss function based on the problem type</a:t>
            </a:r>
          </a:p>
          <a:p>
            <a:r>
              <a:rPr lang="en-US" dirty="0"/>
              <a:t>Build and train a simple neural network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Write the formulas for gradients using backpropagation</a:t>
            </a:r>
          </a:p>
          <a:p>
            <a:r>
              <a:rPr lang="en-US" dirty="0"/>
              <a:t>Describe mini-batches in stochastic gradient descent</a:t>
            </a:r>
          </a:p>
          <a:p>
            <a:r>
              <a:rPr lang="en-US" dirty="0"/>
              <a:t>Importance of regularization</a:t>
            </a:r>
          </a:p>
          <a:p>
            <a:r>
              <a:rPr lang="en-US" dirty="0" err="1"/>
              <a:t>Hyperparameter</a:t>
            </a:r>
            <a:r>
              <a:rPr lang="en-US" dirty="0"/>
              <a:t>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2A3B-D3C5-4250-8531-9A37EAF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4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5275-B837-6848-BBCB-5C587308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763-F986-854F-8BAC-FE13F0D0C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Music instrument classification based on music signals </a:t>
            </a:r>
          </a:p>
          <a:p>
            <a:r>
              <a:rPr lang="en-US" dirty="0"/>
              <a:t>Use hand-crafted features for audio (MFCC)</a:t>
            </a:r>
          </a:p>
          <a:p>
            <a:r>
              <a:rPr lang="en-US" dirty="0"/>
              <a:t>Train a neural net</a:t>
            </a:r>
          </a:p>
          <a:p>
            <a:r>
              <a:rPr lang="en-US" dirty="0"/>
              <a:t>Optimize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95D3-F408-1743-A07E-CECC3946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in matrix form:</a:t>
                </a:r>
              </a:p>
              <a:p>
                <a:pPr lvl="1"/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 Linear output from final stage</a:t>
                </a:r>
              </a:p>
              <a:p>
                <a:pPr lvl="1"/>
                <a:r>
                  <a:rPr lang="en-US" b="0" dirty="0"/>
                  <a:t>Parameters: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Get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loss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b/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Pick parameters to minimize loss: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discuss how to do this minimization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10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41593</TotalTime>
  <Words>4151</Words>
  <Application>Microsoft Macintosh PowerPoint</Application>
  <PresentationFormat>Widescreen</PresentationFormat>
  <Paragraphs>934</Paragraphs>
  <Slides>86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Cambria Math</vt:lpstr>
      <vt:lpstr>Wingdings</vt:lpstr>
      <vt:lpstr>Retrospect</vt:lpstr>
      <vt:lpstr>Lecture 9  Neural Networks</vt:lpstr>
      <vt:lpstr>Learning Objectives</vt:lpstr>
      <vt:lpstr>Outline</vt:lpstr>
      <vt:lpstr>Most Datasets are not Linearly Separable</vt:lpstr>
      <vt:lpstr>From Linear to Nonlinear</vt:lpstr>
      <vt:lpstr>Step 1 Outputs and Step 2 Outputs</vt:lpstr>
      <vt:lpstr>A Possible Two Stage Classifier</vt:lpstr>
      <vt:lpstr>Model Block Diagram</vt:lpstr>
      <vt:lpstr>Training the Model</vt:lpstr>
      <vt:lpstr>Results</vt:lpstr>
      <vt:lpstr>Hidden Layer outputs and final outputs</vt:lpstr>
      <vt:lpstr>Outline</vt:lpstr>
      <vt:lpstr>General Structure</vt:lpstr>
      <vt:lpstr>General Neural Net Block Diagram</vt:lpstr>
      <vt:lpstr>Terminology</vt:lpstr>
      <vt:lpstr>Response Map or Output Activation</vt:lpstr>
      <vt:lpstr>Hidden Activation Function</vt:lpstr>
      <vt:lpstr>Number of Parameters</vt:lpstr>
      <vt:lpstr>Inspiration from Biology</vt:lpstr>
      <vt:lpstr>History</vt:lpstr>
      <vt:lpstr>Outline</vt:lpstr>
      <vt:lpstr>Training a Neural Network</vt:lpstr>
      <vt:lpstr>Note on Indexing</vt:lpstr>
      <vt:lpstr>Selecting the Right Loss Function</vt:lpstr>
      <vt:lpstr>Loss Function:  Regression</vt:lpstr>
      <vt:lpstr>Loss Function:  Binary Classification</vt:lpstr>
      <vt:lpstr>Loss Function:  Multi-Class Classification 1</vt:lpstr>
      <vt:lpstr>Loss Function:  Multi-Class Classification 2</vt:lpstr>
      <vt:lpstr>Outline</vt:lpstr>
      <vt:lpstr>Problems with Standard Gradient Descent</vt:lpstr>
      <vt:lpstr>Stochastic Gradient Descent</vt:lpstr>
      <vt:lpstr>SGD Theory (Advanced)</vt:lpstr>
      <vt:lpstr>SGD Practical Issues</vt:lpstr>
      <vt:lpstr>Outline</vt:lpstr>
      <vt:lpstr>Deep Learning Zoo</vt:lpstr>
      <vt:lpstr>Keras Package (Python’s Deep Learning Library)</vt:lpstr>
      <vt:lpstr>Keras Recipe</vt:lpstr>
      <vt:lpstr>Synthetic Data Example</vt:lpstr>
      <vt:lpstr>Step 0:  Import the Packages</vt:lpstr>
      <vt:lpstr>Step 1:  Define Model</vt:lpstr>
      <vt:lpstr>Step 2, 3:  Select an Optimizer &amp; Compile</vt:lpstr>
      <vt:lpstr>Step 4:  Fit the Model</vt:lpstr>
      <vt:lpstr>Fitting the Model with Many Epochs</vt:lpstr>
      <vt:lpstr>Performance vs Epoch</vt:lpstr>
      <vt:lpstr>Step 5.  Visualizing the Decision Regions</vt:lpstr>
      <vt:lpstr>Visualizing the Hidden Layers</vt:lpstr>
      <vt:lpstr>In-Class Exercise</vt:lpstr>
      <vt:lpstr>Outline</vt:lpstr>
      <vt:lpstr>Recap:  MNIST data </vt:lpstr>
      <vt:lpstr>Simple MNIST Neural Network</vt:lpstr>
      <vt:lpstr>Fitting the Model</vt:lpstr>
      <vt:lpstr>Training and Validation Accuracy</vt:lpstr>
      <vt:lpstr>Outline</vt:lpstr>
      <vt:lpstr>What is a Tensor?</vt:lpstr>
      <vt:lpstr>Indexing Tensors</vt:lpstr>
      <vt:lpstr>Creating Tensors in Numpy</vt:lpstr>
      <vt:lpstr>Indexing Tensors in Numpy</vt:lpstr>
      <vt:lpstr>Tensors and Neural Networks</vt:lpstr>
      <vt:lpstr>Outline</vt:lpstr>
      <vt:lpstr>Recap:  Gradient and Linearization</vt:lpstr>
      <vt:lpstr>Gradient for Tensor Inputs &amp; Outputs</vt:lpstr>
      <vt:lpstr>Gradient Examples 1 and 2</vt:lpstr>
      <vt:lpstr>Gradient Example 3</vt:lpstr>
      <vt:lpstr>Gradient Tensor Linear Approximation</vt:lpstr>
      <vt:lpstr>Outline</vt:lpstr>
      <vt:lpstr>Stochastic Gradient Descent</vt:lpstr>
      <vt:lpstr>Gradients with Multiple Parameters</vt:lpstr>
      <vt:lpstr>Computation Graph &amp; Forward Pass</vt:lpstr>
      <vt:lpstr>Forward Pass Example in Numpy</vt:lpstr>
      <vt:lpstr>Chain Rule</vt:lpstr>
      <vt:lpstr>Tensor Chain Rule 1</vt:lpstr>
      <vt:lpstr>Tensor Chain Rule 2</vt:lpstr>
      <vt:lpstr>Tensor Chain Rule Summary</vt:lpstr>
      <vt:lpstr>Gradients on a Computation Graph</vt:lpstr>
      <vt:lpstr>Gradient Calculation for a Simple Neural Net</vt:lpstr>
      <vt:lpstr>PowerPoint Presentation</vt:lpstr>
      <vt:lpstr>Back-Propagation Example (Part 1)</vt:lpstr>
      <vt:lpstr>Back-Propagation Example (Part 2)</vt:lpstr>
      <vt:lpstr>Back-Propagation Example (Part 3)</vt:lpstr>
      <vt:lpstr>Back-Propagation Example (Part 4,…)</vt:lpstr>
      <vt:lpstr>Initialization and Data Normalization </vt:lpstr>
      <vt:lpstr>Regularization</vt:lpstr>
      <vt:lpstr>Regularization in Keras</vt:lpstr>
      <vt:lpstr>Choice of network parameters</vt:lpstr>
      <vt:lpstr>Learning Objectives</vt:lpstr>
      <vt:lpstr>Lab for this unit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Microsoft Office User</cp:lastModifiedBy>
  <cp:revision>692</cp:revision>
  <cp:lastPrinted>2016-11-01T14:44:54Z</cp:lastPrinted>
  <dcterms:created xsi:type="dcterms:W3CDTF">2015-03-22T11:15:32Z</dcterms:created>
  <dcterms:modified xsi:type="dcterms:W3CDTF">2018-04-08T15:33:24Z</dcterms:modified>
</cp:coreProperties>
</file>